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1585" r:id="rId2"/>
    <p:sldId id="1317" r:id="rId3"/>
    <p:sldId id="1410" r:id="rId4"/>
    <p:sldId id="1381" r:id="rId5"/>
    <p:sldId id="565" r:id="rId6"/>
    <p:sldId id="1308" r:id="rId7"/>
    <p:sldId id="1892" r:id="rId8"/>
    <p:sldId id="1901" r:id="rId9"/>
    <p:sldId id="1234" r:id="rId10"/>
    <p:sldId id="1575" r:id="rId11"/>
    <p:sldId id="1654" r:id="rId12"/>
    <p:sldId id="1868" r:id="rId13"/>
    <p:sldId id="1869" r:id="rId14"/>
    <p:sldId id="1870" r:id="rId15"/>
    <p:sldId id="1871" r:id="rId16"/>
    <p:sldId id="1872" r:id="rId17"/>
    <p:sldId id="1456" r:id="rId18"/>
    <p:sldId id="1757" r:id="rId19"/>
    <p:sldId id="1333" r:id="rId20"/>
    <p:sldId id="1899" r:id="rId21"/>
    <p:sldId id="281" r:id="rId22"/>
    <p:sldId id="266" r:id="rId23"/>
  </p:sldIdLst>
  <p:sldSz cx="12192000" cy="6858000"/>
  <p:notesSz cx="9385300" cy="7099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200">
          <p15:clr>
            <a:srgbClr val="A4A3A4"/>
          </p15:clr>
        </p15:guide>
        <p15:guide id="4" pos="39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E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06" autoAdjust="0"/>
    <p:restoredTop sz="86397" autoAdjust="0"/>
  </p:normalViewPr>
  <p:slideViewPr>
    <p:cSldViewPr snapToGrid="0">
      <p:cViewPr varScale="1">
        <p:scale>
          <a:sx n="120" d="100"/>
          <a:sy n="120" d="100"/>
        </p:scale>
        <p:origin x="684" y="96"/>
      </p:cViewPr>
      <p:guideLst>
        <p:guide orient="horz" pos="2160"/>
        <p:guide pos="3840"/>
        <p:guide orient="horz" pos="2200"/>
        <p:guide pos="3929"/>
      </p:guideLst>
    </p:cSldViewPr>
  </p:slideViewPr>
  <p:outlineViewPr>
    <p:cViewPr>
      <p:scale>
        <a:sx n="100" d="100"/>
        <a:sy n="100" d="100"/>
      </p:scale>
      <p:origin x="0" y="27198"/>
    </p:cViewPr>
  </p:outlineViewPr>
  <p:notesTextViewPr>
    <p:cViewPr>
      <p:scale>
        <a:sx n="1" d="1"/>
        <a:sy n="1" d="1"/>
      </p:scale>
      <p:origin x="0" y="0"/>
    </p:cViewPr>
  </p:notesTextViewPr>
  <p:sorterViewPr>
    <p:cViewPr>
      <p:scale>
        <a:sx n="200" d="100"/>
        <a:sy n="200" d="100"/>
      </p:scale>
      <p:origin x="0" y="483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7243" cy="35544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5315960" y="0"/>
            <a:ext cx="4067243" cy="355445"/>
          </a:xfrm>
          <a:prstGeom prst="rect">
            <a:avLst/>
          </a:prstGeom>
        </p:spPr>
        <p:txBody>
          <a:bodyPr vert="horz" lIns="91440" tIns="45720" rIns="91440" bIns="45720" rtlCol="0"/>
          <a:lstStyle>
            <a:lvl1pPr algn="r">
              <a:defRPr sz="1200"/>
            </a:lvl1pPr>
          </a:lstStyle>
          <a:p>
            <a:fld id="{C4E80717-2C81-4B85-A331-D26A89679A77}" type="datetimeFigureOut">
              <a:rPr lang="en-CA" smtClean="0"/>
              <a:t>2020-05-12</a:t>
            </a:fld>
            <a:endParaRPr lang="en-CA"/>
          </a:p>
        </p:txBody>
      </p:sp>
      <p:sp>
        <p:nvSpPr>
          <p:cNvPr id="4" name="Footer Placeholder 3"/>
          <p:cNvSpPr>
            <a:spLocks noGrp="1"/>
          </p:cNvSpPr>
          <p:nvPr>
            <p:ph type="ftr" sz="quarter" idx="2"/>
          </p:nvPr>
        </p:nvSpPr>
        <p:spPr>
          <a:xfrm>
            <a:off x="1" y="6742654"/>
            <a:ext cx="4067243" cy="35544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5315960" y="6742654"/>
            <a:ext cx="4067243" cy="355445"/>
          </a:xfrm>
          <a:prstGeom prst="rect">
            <a:avLst/>
          </a:prstGeom>
        </p:spPr>
        <p:txBody>
          <a:bodyPr vert="horz" lIns="91440" tIns="45720" rIns="91440" bIns="45720" rtlCol="0" anchor="b"/>
          <a:lstStyle>
            <a:lvl1pPr algn="r">
              <a:defRPr sz="1200"/>
            </a:lvl1pPr>
          </a:lstStyle>
          <a:p>
            <a:fld id="{FA36484E-3FDF-4922-AD24-E2EA05B6BCBB}" type="slidenum">
              <a:rPr lang="en-CA" smtClean="0"/>
              <a:t>‹#›</a:t>
            </a:fld>
            <a:endParaRPr lang="en-CA"/>
          </a:p>
        </p:txBody>
      </p:sp>
    </p:spTree>
    <p:extLst>
      <p:ext uri="{BB962C8B-B14F-4D97-AF65-F5344CB8AC3E}">
        <p14:creationId xmlns:p14="http://schemas.microsoft.com/office/powerpoint/2010/main" val="18191273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EC450537-032E-4A3C-AC7D-473BE323570B}" type="datetimeFigureOut">
              <a:rPr lang="en-CA" smtClean="0"/>
              <a:t>2020-05-12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2863915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C450537-032E-4A3C-AC7D-473BE323570B}" type="datetimeFigureOut">
              <a:rPr lang="en-CA" smtClean="0"/>
              <a:t>2020-05-12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230501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C450537-032E-4A3C-AC7D-473BE323570B}" type="datetimeFigureOut">
              <a:rPr lang="en-CA" smtClean="0"/>
              <a:t>2020-05-12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163338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C450537-032E-4A3C-AC7D-473BE323570B}" type="datetimeFigureOut">
              <a:rPr lang="en-CA" smtClean="0"/>
              <a:t>2020-05-12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3028284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450537-032E-4A3C-AC7D-473BE323570B}" type="datetimeFigureOut">
              <a:rPr lang="en-CA" smtClean="0"/>
              <a:t>2020-05-12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1136207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EC450537-032E-4A3C-AC7D-473BE323570B}" type="datetimeFigureOut">
              <a:rPr lang="en-CA" smtClean="0"/>
              <a:t>2020-05-12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3142318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EC450537-032E-4A3C-AC7D-473BE323570B}" type="datetimeFigureOut">
              <a:rPr lang="en-CA" smtClean="0"/>
              <a:t>2020-05-12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207665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EC450537-032E-4A3C-AC7D-473BE323570B}" type="datetimeFigureOut">
              <a:rPr lang="en-CA" smtClean="0"/>
              <a:t>2020-05-12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388165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50537-032E-4A3C-AC7D-473BE323570B}" type="datetimeFigureOut">
              <a:rPr lang="en-CA" smtClean="0"/>
              <a:t>2020-05-12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3849496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50537-032E-4A3C-AC7D-473BE323570B}" type="datetimeFigureOut">
              <a:rPr lang="en-CA" smtClean="0"/>
              <a:t>2020-05-12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40520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50537-032E-4A3C-AC7D-473BE323570B}" type="datetimeFigureOut">
              <a:rPr lang="en-CA" smtClean="0"/>
              <a:t>2020-05-12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FACCDC9-753B-4911-BAEC-739D5EC90D4B}" type="slidenum">
              <a:rPr lang="en-CA" smtClean="0"/>
              <a:t>‹#›</a:t>
            </a:fld>
            <a:endParaRPr lang="en-CA"/>
          </a:p>
        </p:txBody>
      </p:sp>
    </p:spTree>
    <p:extLst>
      <p:ext uri="{BB962C8B-B14F-4D97-AF65-F5344CB8AC3E}">
        <p14:creationId xmlns:p14="http://schemas.microsoft.com/office/powerpoint/2010/main" val="216116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50537-032E-4A3C-AC7D-473BE323570B}" type="datetimeFigureOut">
              <a:rPr lang="en-CA" smtClean="0"/>
              <a:t>2020-05-12</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CCDC9-753B-4911-BAEC-739D5EC90D4B}" type="slidenum">
              <a:rPr lang="en-CA" smtClean="0"/>
              <a:t>‹#›</a:t>
            </a:fld>
            <a:endParaRPr lang="en-CA"/>
          </a:p>
        </p:txBody>
      </p:sp>
    </p:spTree>
    <p:extLst>
      <p:ext uri="{BB962C8B-B14F-4D97-AF65-F5344CB8AC3E}">
        <p14:creationId xmlns:p14="http://schemas.microsoft.com/office/powerpoint/2010/main" val="151306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3539430"/>
          </a:xfrm>
          <a:prstGeom prst="rect">
            <a:avLst/>
          </a:prstGeom>
          <a:noFill/>
        </p:spPr>
        <p:txBody>
          <a:bodyPr wrap="square" rtlCol="0">
            <a:spAutoFit/>
          </a:bodyPr>
          <a:lstStyle/>
          <a:p>
            <a:pPr algn="ctr"/>
            <a:r>
              <a:rPr lang="en-CA" sz="2800" b="1" dirty="0">
                <a:solidFill>
                  <a:srgbClr val="00B050"/>
                </a:solidFill>
              </a:rPr>
              <a:t>Stocks that always trade choppy (or poorly) or just don’t like me</a:t>
            </a:r>
          </a:p>
          <a:p>
            <a:pPr algn="ctr"/>
            <a:r>
              <a:rPr lang="en-CA" sz="2800" b="1" dirty="0">
                <a:solidFill>
                  <a:srgbClr val="00B050"/>
                </a:solidFill>
              </a:rPr>
              <a:t>….so avoid them!!!</a:t>
            </a:r>
          </a:p>
          <a:p>
            <a:endParaRPr lang="en-CA" sz="2800" b="1" dirty="0">
              <a:solidFill>
                <a:srgbClr val="00B050"/>
              </a:solidFill>
            </a:endParaRPr>
          </a:p>
          <a:p>
            <a:endParaRPr lang="en-CA" sz="2800" b="1" dirty="0">
              <a:solidFill>
                <a:srgbClr val="00B050"/>
              </a:solidFill>
            </a:endParaRPr>
          </a:p>
          <a:p>
            <a:r>
              <a:rPr lang="en-CA" sz="2800" b="1" dirty="0"/>
              <a:t>GILD</a:t>
            </a:r>
          </a:p>
          <a:p>
            <a:r>
              <a:rPr lang="en-CA" sz="2800" b="1" dirty="0"/>
              <a:t>WMT</a:t>
            </a:r>
          </a:p>
          <a:p>
            <a:r>
              <a:rPr lang="en-CA" sz="2800" b="1" dirty="0"/>
              <a:t>SNAP (doesn’t move much and is erratic)</a:t>
            </a:r>
          </a:p>
          <a:p>
            <a:endParaRPr lang="en-CA" sz="2800" b="1" dirty="0"/>
          </a:p>
        </p:txBody>
      </p:sp>
    </p:spTree>
    <p:extLst>
      <p:ext uri="{BB962C8B-B14F-4D97-AF65-F5344CB8AC3E}">
        <p14:creationId xmlns:p14="http://schemas.microsoft.com/office/powerpoint/2010/main" val="478116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2646878"/>
          </a:xfrm>
          <a:prstGeom prst="rect">
            <a:avLst/>
          </a:prstGeom>
          <a:noFill/>
        </p:spPr>
        <p:txBody>
          <a:bodyPr wrap="square" rtlCol="0">
            <a:spAutoFit/>
          </a:bodyPr>
          <a:lstStyle/>
          <a:p>
            <a:pPr algn="ctr"/>
            <a:r>
              <a:rPr lang="en-CA" sz="2800" b="1" dirty="0">
                <a:solidFill>
                  <a:srgbClr val="00B050"/>
                </a:solidFill>
              </a:rPr>
              <a:t>Other strategies:</a:t>
            </a:r>
          </a:p>
          <a:p>
            <a:pPr marL="285750" indent="-285750">
              <a:buFont typeface="Wingdings" panose="05000000000000000000" pitchFamily="2" charset="2"/>
              <a:buChar char="Ø"/>
            </a:pPr>
            <a:r>
              <a:rPr lang="en-CA" sz="2400" b="1" dirty="0">
                <a:solidFill>
                  <a:srgbClr val="00B050"/>
                </a:solidFill>
              </a:rPr>
              <a:t>Choppy afternoons</a:t>
            </a:r>
          </a:p>
          <a:p>
            <a:pPr marL="742950" lvl="1" indent="-285750">
              <a:buFont typeface="Wingdings" panose="05000000000000000000" pitchFamily="2" charset="2"/>
              <a:buChar char="Ø"/>
            </a:pPr>
            <a:r>
              <a:rPr lang="en-CA" dirty="0"/>
              <a:t>When there is a lot of chop, the better risk is to wait for a pullback to the top/bottom of the chop range before entering</a:t>
            </a:r>
          </a:p>
          <a:p>
            <a:pPr marL="742950" lvl="1" indent="-285750">
              <a:buFont typeface="Wingdings" panose="05000000000000000000" pitchFamily="2" charset="2"/>
              <a:buChar char="Ø"/>
            </a:pPr>
            <a:r>
              <a:rPr lang="en-CA" dirty="0"/>
              <a:t>Never chase in chop. It’s a sure way to get stopped out</a:t>
            </a:r>
          </a:p>
          <a:p>
            <a:pPr marL="742950" lvl="1" indent="-285750">
              <a:buFont typeface="Wingdings" panose="05000000000000000000" pitchFamily="2" charset="2"/>
              <a:buChar char="Ø"/>
            </a:pPr>
            <a:endParaRPr lang="en-CA" dirty="0"/>
          </a:p>
          <a:p>
            <a:pPr marL="285750" indent="-285750">
              <a:buFont typeface="Wingdings" panose="05000000000000000000" pitchFamily="2" charset="2"/>
              <a:buChar char="Ø"/>
            </a:pPr>
            <a:r>
              <a:rPr lang="en-CA" sz="2400" b="1" dirty="0">
                <a:solidFill>
                  <a:srgbClr val="00B050"/>
                </a:solidFill>
              </a:rPr>
              <a:t>…</a:t>
            </a:r>
          </a:p>
          <a:p>
            <a:pPr marL="742950" lvl="1" indent="-285750">
              <a:buFont typeface="Wingdings" panose="05000000000000000000" pitchFamily="2" charset="2"/>
              <a:buChar char="Ø"/>
            </a:pPr>
            <a:r>
              <a:rPr lang="en-CA" dirty="0"/>
              <a:t>… </a:t>
            </a:r>
          </a:p>
        </p:txBody>
      </p:sp>
    </p:spTree>
    <p:extLst>
      <p:ext uri="{BB962C8B-B14F-4D97-AF65-F5344CB8AC3E}">
        <p14:creationId xmlns:p14="http://schemas.microsoft.com/office/powerpoint/2010/main" val="2498506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492" y="9719"/>
            <a:ext cx="1759057" cy="6624891"/>
          </a:xfrm>
          <a:prstGeom prst="rect">
            <a:avLst/>
          </a:prstGeom>
          <a:noFill/>
        </p:spPr>
        <p:txBody>
          <a:bodyPr wrap="square" rtlCol="0">
            <a:spAutoFit/>
          </a:bodyPr>
          <a:lstStyle/>
          <a:p>
            <a:r>
              <a:rPr lang="en-CA" b="1" dirty="0"/>
              <a:t>Apr 8-12</a:t>
            </a:r>
          </a:p>
          <a:p>
            <a:endParaRPr lang="en-CA" sz="1050" b="1" dirty="0"/>
          </a:p>
          <a:p>
            <a:r>
              <a:rPr lang="en-CA" b="1" dirty="0"/>
              <a:t>Monday</a:t>
            </a:r>
          </a:p>
          <a:p>
            <a:endParaRPr lang="en-CA" b="1" dirty="0"/>
          </a:p>
          <a:p>
            <a:endParaRPr lang="en-CA" b="1" dirty="0"/>
          </a:p>
          <a:p>
            <a:endParaRPr lang="en-CA" b="1" dirty="0"/>
          </a:p>
          <a:p>
            <a:endParaRPr lang="en-CA" b="1" dirty="0"/>
          </a:p>
          <a:p>
            <a:r>
              <a:rPr lang="en-CA" b="1" dirty="0"/>
              <a:t>Tuesday</a:t>
            </a:r>
          </a:p>
          <a:p>
            <a:endParaRPr lang="en-CA" b="1" dirty="0"/>
          </a:p>
          <a:p>
            <a:endParaRPr lang="en-CA" b="1" dirty="0"/>
          </a:p>
          <a:p>
            <a:endParaRPr lang="en-CA" b="1" dirty="0"/>
          </a:p>
          <a:p>
            <a:endParaRPr lang="en-CA" b="1" dirty="0"/>
          </a:p>
          <a:p>
            <a:r>
              <a:rPr lang="en-CA" b="1" dirty="0"/>
              <a:t>Wednesday</a:t>
            </a:r>
          </a:p>
          <a:p>
            <a:endParaRPr lang="en-CA" b="1" dirty="0"/>
          </a:p>
          <a:p>
            <a:endParaRPr lang="en-CA" b="1" dirty="0"/>
          </a:p>
          <a:p>
            <a:endParaRPr lang="en-CA" b="1" dirty="0"/>
          </a:p>
          <a:p>
            <a:endParaRPr lang="en-CA" b="1" dirty="0"/>
          </a:p>
          <a:p>
            <a:r>
              <a:rPr lang="en-CA" b="1" dirty="0"/>
              <a:t>Thursday</a:t>
            </a:r>
          </a:p>
          <a:p>
            <a:endParaRPr lang="en-CA" b="1" dirty="0"/>
          </a:p>
          <a:p>
            <a:endParaRPr lang="en-CA" b="1" dirty="0"/>
          </a:p>
          <a:p>
            <a:endParaRPr lang="en-CA" b="1" dirty="0"/>
          </a:p>
          <a:p>
            <a:endParaRPr lang="en-CA" b="1" dirty="0"/>
          </a:p>
          <a:p>
            <a:endParaRPr lang="en-CA" b="1" dirty="0"/>
          </a:p>
          <a:p>
            <a:r>
              <a:rPr lang="en-CA" b="1" dirty="0"/>
              <a:t>Friday</a:t>
            </a:r>
          </a:p>
        </p:txBody>
      </p:sp>
      <p:sp>
        <p:nvSpPr>
          <p:cNvPr id="5" name="Rounded Rectangle 4"/>
          <p:cNvSpPr/>
          <p:nvPr/>
        </p:nvSpPr>
        <p:spPr>
          <a:xfrm>
            <a:off x="6117932" y="317715"/>
            <a:ext cx="1759057"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Live Trading</a:t>
            </a:r>
          </a:p>
        </p:txBody>
      </p:sp>
      <p:cxnSp>
        <p:nvCxnSpPr>
          <p:cNvPr id="9" name="Elbow Connector 8"/>
          <p:cNvCxnSpPr>
            <a:stCxn id="5" idx="2"/>
            <a:endCxn id="13" idx="0"/>
          </p:cNvCxnSpPr>
          <p:nvPr/>
        </p:nvCxnSpPr>
        <p:spPr>
          <a:xfrm rot="5400000">
            <a:off x="5601325" y="350002"/>
            <a:ext cx="1033217" cy="1759057"/>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4358875" y="1746139"/>
            <a:ext cx="1759057"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Live Trading</a:t>
            </a:r>
          </a:p>
        </p:txBody>
      </p:sp>
      <p:sp>
        <p:nvSpPr>
          <p:cNvPr id="15" name="TextBox 14"/>
          <p:cNvSpPr txBox="1"/>
          <p:nvPr/>
        </p:nvSpPr>
        <p:spPr>
          <a:xfrm>
            <a:off x="5576784" y="946075"/>
            <a:ext cx="1226947" cy="276999"/>
          </a:xfrm>
          <a:prstGeom prst="rect">
            <a:avLst/>
          </a:prstGeom>
          <a:noFill/>
        </p:spPr>
        <p:txBody>
          <a:bodyPr wrap="square" rtlCol="0">
            <a:spAutoFit/>
          </a:bodyPr>
          <a:lstStyle/>
          <a:p>
            <a:r>
              <a:rPr lang="en-CA" sz="1200" dirty="0"/>
              <a:t>if (-$50) -&gt; $200</a:t>
            </a:r>
          </a:p>
        </p:txBody>
      </p:sp>
      <p:sp>
        <p:nvSpPr>
          <p:cNvPr id="16" name="TextBox 15"/>
          <p:cNvSpPr txBox="1"/>
          <p:nvPr/>
        </p:nvSpPr>
        <p:spPr>
          <a:xfrm>
            <a:off x="7437224" y="952531"/>
            <a:ext cx="879529" cy="276999"/>
          </a:xfrm>
          <a:prstGeom prst="rect">
            <a:avLst/>
          </a:prstGeom>
          <a:noFill/>
        </p:spPr>
        <p:txBody>
          <a:bodyPr wrap="square" rtlCol="0">
            <a:spAutoFit/>
          </a:bodyPr>
          <a:lstStyle/>
          <a:p>
            <a:r>
              <a:rPr lang="en-CA" sz="1200" dirty="0"/>
              <a:t>if &lt; (-$50)</a:t>
            </a:r>
          </a:p>
        </p:txBody>
      </p:sp>
      <p:cxnSp>
        <p:nvCxnSpPr>
          <p:cNvPr id="17" name="Elbow Connector 16"/>
          <p:cNvCxnSpPr>
            <a:stCxn id="5" idx="2"/>
            <a:endCxn id="19" idx="0"/>
          </p:cNvCxnSpPr>
          <p:nvPr/>
        </p:nvCxnSpPr>
        <p:spPr>
          <a:xfrm rot="16200000" flipH="1">
            <a:off x="7963511" y="-253129"/>
            <a:ext cx="1020303" cy="2952403"/>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9070335" y="1733225"/>
            <a:ext cx="1759057"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SIM Trading D1</a:t>
            </a:r>
          </a:p>
        </p:txBody>
      </p:sp>
      <p:sp>
        <p:nvSpPr>
          <p:cNvPr id="27" name="Rounded Rectangle 26"/>
          <p:cNvSpPr/>
          <p:nvPr/>
        </p:nvSpPr>
        <p:spPr>
          <a:xfrm>
            <a:off x="9070336" y="3152258"/>
            <a:ext cx="1759057"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SIM Trading D2</a:t>
            </a:r>
          </a:p>
        </p:txBody>
      </p:sp>
      <p:cxnSp>
        <p:nvCxnSpPr>
          <p:cNvPr id="28" name="Straight Arrow Connector 27"/>
          <p:cNvCxnSpPr>
            <a:stCxn id="19" idx="2"/>
            <a:endCxn id="27" idx="0"/>
          </p:cNvCxnSpPr>
          <p:nvPr/>
        </p:nvCxnSpPr>
        <p:spPr>
          <a:xfrm>
            <a:off x="9949864" y="2128432"/>
            <a:ext cx="1" cy="1023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ounded Rectangle 29"/>
          <p:cNvSpPr/>
          <p:nvPr/>
        </p:nvSpPr>
        <p:spPr>
          <a:xfrm>
            <a:off x="2969194" y="3152258"/>
            <a:ext cx="1759057"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Live Trading</a:t>
            </a:r>
          </a:p>
        </p:txBody>
      </p:sp>
      <p:sp>
        <p:nvSpPr>
          <p:cNvPr id="31" name="Rounded Rectangle 30"/>
          <p:cNvSpPr/>
          <p:nvPr/>
        </p:nvSpPr>
        <p:spPr>
          <a:xfrm>
            <a:off x="5755011" y="3140279"/>
            <a:ext cx="1759057"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SIM Trading D1</a:t>
            </a:r>
          </a:p>
        </p:txBody>
      </p:sp>
      <p:cxnSp>
        <p:nvCxnSpPr>
          <p:cNvPr id="32" name="Elbow Connector 31"/>
          <p:cNvCxnSpPr>
            <a:stCxn id="13" idx="2"/>
            <a:endCxn id="30" idx="0"/>
          </p:cNvCxnSpPr>
          <p:nvPr/>
        </p:nvCxnSpPr>
        <p:spPr>
          <a:xfrm rot="5400000">
            <a:off x="4038108" y="1951962"/>
            <a:ext cx="1010912" cy="1389681"/>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13" idx="2"/>
            <a:endCxn id="31" idx="0"/>
          </p:cNvCxnSpPr>
          <p:nvPr/>
        </p:nvCxnSpPr>
        <p:spPr>
          <a:xfrm rot="16200000" flipH="1">
            <a:off x="5437006" y="1942744"/>
            <a:ext cx="998933" cy="1396136"/>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848723" y="2361441"/>
            <a:ext cx="1226947" cy="276999"/>
          </a:xfrm>
          <a:prstGeom prst="rect">
            <a:avLst/>
          </a:prstGeom>
          <a:noFill/>
        </p:spPr>
        <p:txBody>
          <a:bodyPr wrap="square" rtlCol="0">
            <a:spAutoFit/>
          </a:bodyPr>
          <a:lstStyle/>
          <a:p>
            <a:r>
              <a:rPr lang="en-CA" sz="1200" dirty="0"/>
              <a:t>if (-$50) -&gt; $200</a:t>
            </a:r>
          </a:p>
        </p:txBody>
      </p:sp>
      <p:sp>
        <p:nvSpPr>
          <p:cNvPr id="40" name="TextBox 39"/>
          <p:cNvSpPr txBox="1"/>
          <p:nvPr/>
        </p:nvSpPr>
        <p:spPr>
          <a:xfrm>
            <a:off x="5576784" y="2361440"/>
            <a:ext cx="816244" cy="276999"/>
          </a:xfrm>
          <a:prstGeom prst="rect">
            <a:avLst/>
          </a:prstGeom>
          <a:noFill/>
        </p:spPr>
        <p:txBody>
          <a:bodyPr wrap="square" rtlCol="0">
            <a:spAutoFit/>
          </a:bodyPr>
          <a:lstStyle/>
          <a:p>
            <a:r>
              <a:rPr lang="en-CA" sz="1200" dirty="0"/>
              <a:t>if &lt; (-$50)</a:t>
            </a:r>
          </a:p>
        </p:txBody>
      </p:sp>
      <p:sp>
        <p:nvSpPr>
          <p:cNvPr id="45" name="Rounded Rectangle 44"/>
          <p:cNvSpPr/>
          <p:nvPr/>
        </p:nvSpPr>
        <p:spPr>
          <a:xfrm>
            <a:off x="7676781" y="4557667"/>
            <a:ext cx="1759057"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Live Trading</a:t>
            </a:r>
          </a:p>
        </p:txBody>
      </p:sp>
      <p:sp>
        <p:nvSpPr>
          <p:cNvPr id="46" name="Rounded Rectangle 45"/>
          <p:cNvSpPr/>
          <p:nvPr/>
        </p:nvSpPr>
        <p:spPr>
          <a:xfrm>
            <a:off x="10284371" y="4561186"/>
            <a:ext cx="1759057"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SIM Trading D3</a:t>
            </a:r>
          </a:p>
        </p:txBody>
      </p:sp>
      <p:cxnSp>
        <p:nvCxnSpPr>
          <p:cNvPr id="47" name="Elbow Connector 46"/>
          <p:cNvCxnSpPr>
            <a:endCxn id="45" idx="0"/>
          </p:cNvCxnSpPr>
          <p:nvPr/>
        </p:nvCxnSpPr>
        <p:spPr>
          <a:xfrm rot="5400000">
            <a:off x="8745695" y="3357371"/>
            <a:ext cx="1010912" cy="1389681"/>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Elbow Connector 47"/>
          <p:cNvCxnSpPr>
            <a:endCxn id="46" idx="0"/>
          </p:cNvCxnSpPr>
          <p:nvPr/>
        </p:nvCxnSpPr>
        <p:spPr>
          <a:xfrm rot="16200000" flipH="1">
            <a:off x="10047730" y="3445015"/>
            <a:ext cx="1014431" cy="1217909"/>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8556310" y="3766850"/>
            <a:ext cx="1226947" cy="276999"/>
          </a:xfrm>
          <a:prstGeom prst="rect">
            <a:avLst/>
          </a:prstGeom>
          <a:noFill/>
        </p:spPr>
        <p:txBody>
          <a:bodyPr wrap="square" rtlCol="0">
            <a:spAutoFit/>
          </a:bodyPr>
          <a:lstStyle/>
          <a:p>
            <a:r>
              <a:rPr lang="en-CA" sz="1200" dirty="0"/>
              <a:t>if &gt; $50 x 2</a:t>
            </a:r>
          </a:p>
        </p:txBody>
      </p:sp>
      <p:sp>
        <p:nvSpPr>
          <p:cNvPr id="50" name="TextBox 49"/>
          <p:cNvSpPr txBox="1"/>
          <p:nvPr/>
        </p:nvSpPr>
        <p:spPr>
          <a:xfrm>
            <a:off x="10224938" y="3766849"/>
            <a:ext cx="879529" cy="276999"/>
          </a:xfrm>
          <a:prstGeom prst="rect">
            <a:avLst/>
          </a:prstGeom>
          <a:noFill/>
        </p:spPr>
        <p:txBody>
          <a:bodyPr wrap="square" rtlCol="0">
            <a:spAutoFit/>
          </a:bodyPr>
          <a:lstStyle/>
          <a:p>
            <a:r>
              <a:rPr lang="en-CA" sz="1200" dirty="0"/>
              <a:t>if &lt; $50 x 2</a:t>
            </a:r>
          </a:p>
        </p:txBody>
      </p:sp>
      <p:sp>
        <p:nvSpPr>
          <p:cNvPr id="51" name="Rounded Rectangle 50"/>
          <p:cNvSpPr/>
          <p:nvPr/>
        </p:nvSpPr>
        <p:spPr>
          <a:xfrm>
            <a:off x="9665586" y="6122543"/>
            <a:ext cx="1237570"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Live Trading</a:t>
            </a:r>
          </a:p>
        </p:txBody>
      </p:sp>
      <p:sp>
        <p:nvSpPr>
          <p:cNvPr id="52" name="Rounded Rectangle 51"/>
          <p:cNvSpPr/>
          <p:nvPr/>
        </p:nvSpPr>
        <p:spPr>
          <a:xfrm>
            <a:off x="10934054" y="6128906"/>
            <a:ext cx="1191883"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SIM Trading D4</a:t>
            </a:r>
          </a:p>
        </p:txBody>
      </p:sp>
      <p:cxnSp>
        <p:nvCxnSpPr>
          <p:cNvPr id="53" name="Elbow Connector 52"/>
          <p:cNvCxnSpPr>
            <a:stCxn id="46" idx="2"/>
            <a:endCxn id="51" idx="0"/>
          </p:cNvCxnSpPr>
          <p:nvPr/>
        </p:nvCxnSpPr>
        <p:spPr>
          <a:xfrm rot="5400000">
            <a:off x="10141061" y="5099704"/>
            <a:ext cx="1166150" cy="879529"/>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46" idx="2"/>
            <a:endCxn id="52" idx="0"/>
          </p:cNvCxnSpPr>
          <p:nvPr/>
        </p:nvCxnSpPr>
        <p:spPr>
          <a:xfrm rot="16200000" flipH="1">
            <a:off x="10760692" y="5359601"/>
            <a:ext cx="1172513" cy="366096"/>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457255" y="5270752"/>
            <a:ext cx="1226947" cy="276999"/>
          </a:xfrm>
          <a:prstGeom prst="rect">
            <a:avLst/>
          </a:prstGeom>
          <a:noFill/>
        </p:spPr>
        <p:txBody>
          <a:bodyPr wrap="square" rtlCol="0">
            <a:spAutoFit/>
          </a:bodyPr>
          <a:lstStyle/>
          <a:p>
            <a:r>
              <a:rPr lang="en-CA" sz="1200" dirty="0"/>
              <a:t>if (-$50) -&gt; $200</a:t>
            </a:r>
          </a:p>
        </p:txBody>
      </p:sp>
      <p:sp>
        <p:nvSpPr>
          <p:cNvPr id="56" name="TextBox 55"/>
          <p:cNvSpPr txBox="1"/>
          <p:nvPr/>
        </p:nvSpPr>
        <p:spPr>
          <a:xfrm>
            <a:off x="8596937" y="5258406"/>
            <a:ext cx="816244" cy="276999"/>
          </a:xfrm>
          <a:prstGeom prst="rect">
            <a:avLst/>
          </a:prstGeom>
          <a:noFill/>
        </p:spPr>
        <p:txBody>
          <a:bodyPr wrap="square" rtlCol="0">
            <a:spAutoFit/>
          </a:bodyPr>
          <a:lstStyle/>
          <a:p>
            <a:r>
              <a:rPr lang="en-CA" sz="1200" dirty="0"/>
              <a:t>if &lt; (-$50)</a:t>
            </a:r>
          </a:p>
        </p:txBody>
      </p:sp>
      <p:sp>
        <p:nvSpPr>
          <p:cNvPr id="57" name="Rounded Rectangle 56"/>
          <p:cNvSpPr/>
          <p:nvPr/>
        </p:nvSpPr>
        <p:spPr>
          <a:xfrm>
            <a:off x="1277950" y="4564229"/>
            <a:ext cx="1759057"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Live Trading</a:t>
            </a:r>
          </a:p>
        </p:txBody>
      </p:sp>
      <p:sp>
        <p:nvSpPr>
          <p:cNvPr id="58" name="Rounded Rectangle 57"/>
          <p:cNvSpPr/>
          <p:nvPr/>
        </p:nvSpPr>
        <p:spPr>
          <a:xfrm>
            <a:off x="3885540" y="4567748"/>
            <a:ext cx="1759057"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SIM Trading D1</a:t>
            </a:r>
          </a:p>
        </p:txBody>
      </p:sp>
      <p:cxnSp>
        <p:nvCxnSpPr>
          <p:cNvPr id="59" name="Elbow Connector 58"/>
          <p:cNvCxnSpPr>
            <a:endCxn id="57" idx="0"/>
          </p:cNvCxnSpPr>
          <p:nvPr/>
        </p:nvCxnSpPr>
        <p:spPr>
          <a:xfrm rot="5400000">
            <a:off x="2346864" y="3363933"/>
            <a:ext cx="1010912" cy="1389681"/>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Elbow Connector 59"/>
          <p:cNvCxnSpPr>
            <a:endCxn id="58" idx="0"/>
          </p:cNvCxnSpPr>
          <p:nvPr/>
        </p:nvCxnSpPr>
        <p:spPr>
          <a:xfrm rot="16200000" flipH="1">
            <a:off x="3648899" y="3451577"/>
            <a:ext cx="1014431" cy="1217909"/>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57479" y="3773412"/>
            <a:ext cx="1321890" cy="276999"/>
          </a:xfrm>
          <a:prstGeom prst="rect">
            <a:avLst/>
          </a:prstGeom>
          <a:noFill/>
        </p:spPr>
        <p:txBody>
          <a:bodyPr wrap="square" rtlCol="0">
            <a:spAutoFit/>
          </a:bodyPr>
          <a:lstStyle/>
          <a:p>
            <a:r>
              <a:rPr lang="en-CA" sz="1200" dirty="0"/>
              <a:t>if (-$100) -&gt; $200</a:t>
            </a:r>
          </a:p>
        </p:txBody>
      </p:sp>
      <p:sp>
        <p:nvSpPr>
          <p:cNvPr id="62" name="TextBox 61"/>
          <p:cNvSpPr txBox="1"/>
          <p:nvPr/>
        </p:nvSpPr>
        <p:spPr>
          <a:xfrm>
            <a:off x="3885539" y="3773411"/>
            <a:ext cx="934433" cy="276999"/>
          </a:xfrm>
          <a:prstGeom prst="rect">
            <a:avLst/>
          </a:prstGeom>
          <a:noFill/>
        </p:spPr>
        <p:txBody>
          <a:bodyPr wrap="square" rtlCol="0">
            <a:spAutoFit/>
          </a:bodyPr>
          <a:lstStyle/>
          <a:p>
            <a:r>
              <a:rPr lang="en-CA" sz="1200" dirty="0"/>
              <a:t>if &lt; (-$100)</a:t>
            </a:r>
          </a:p>
        </p:txBody>
      </p:sp>
      <p:cxnSp>
        <p:nvCxnSpPr>
          <p:cNvPr id="63" name="Straight Arrow Connector 62"/>
          <p:cNvCxnSpPr>
            <a:stCxn id="31" idx="2"/>
            <a:endCxn id="80" idx="0"/>
          </p:cNvCxnSpPr>
          <p:nvPr/>
        </p:nvCxnSpPr>
        <p:spPr>
          <a:xfrm flipH="1">
            <a:off x="6634539" y="3535486"/>
            <a:ext cx="1" cy="10175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0" name="Straight Arrow Connector 1029"/>
          <p:cNvCxnSpPr>
            <a:stCxn id="58" idx="2"/>
            <a:endCxn id="75" idx="0"/>
          </p:cNvCxnSpPr>
          <p:nvPr/>
        </p:nvCxnSpPr>
        <p:spPr>
          <a:xfrm flipH="1">
            <a:off x="4003211" y="4962955"/>
            <a:ext cx="761858" cy="11595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Rounded Rectangle 74"/>
          <p:cNvSpPr/>
          <p:nvPr/>
        </p:nvSpPr>
        <p:spPr>
          <a:xfrm>
            <a:off x="3384426" y="6122545"/>
            <a:ext cx="1237570"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SIM Trading D2</a:t>
            </a:r>
          </a:p>
        </p:txBody>
      </p:sp>
      <p:sp>
        <p:nvSpPr>
          <p:cNvPr id="80" name="Rounded Rectangle 79"/>
          <p:cNvSpPr/>
          <p:nvPr/>
        </p:nvSpPr>
        <p:spPr>
          <a:xfrm>
            <a:off x="5755010" y="4553059"/>
            <a:ext cx="1759057"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SIM Trading D2</a:t>
            </a:r>
          </a:p>
        </p:txBody>
      </p:sp>
      <p:sp>
        <p:nvSpPr>
          <p:cNvPr id="83" name="Rounded Rectangle 82"/>
          <p:cNvSpPr/>
          <p:nvPr/>
        </p:nvSpPr>
        <p:spPr>
          <a:xfrm>
            <a:off x="4656289" y="6122544"/>
            <a:ext cx="1237570"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Live Trading</a:t>
            </a:r>
          </a:p>
        </p:txBody>
      </p:sp>
      <p:sp>
        <p:nvSpPr>
          <p:cNvPr id="84" name="Rounded Rectangle 83"/>
          <p:cNvSpPr/>
          <p:nvPr/>
        </p:nvSpPr>
        <p:spPr>
          <a:xfrm>
            <a:off x="5936472" y="6125955"/>
            <a:ext cx="1237570"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SIM Trading D3</a:t>
            </a:r>
          </a:p>
        </p:txBody>
      </p:sp>
      <p:cxnSp>
        <p:nvCxnSpPr>
          <p:cNvPr id="85" name="Elbow Connector 84"/>
          <p:cNvCxnSpPr>
            <a:stCxn id="80" idx="2"/>
            <a:endCxn id="83" idx="0"/>
          </p:cNvCxnSpPr>
          <p:nvPr/>
        </p:nvCxnSpPr>
        <p:spPr>
          <a:xfrm rot="5400000">
            <a:off x="5367668" y="4855673"/>
            <a:ext cx="1174278" cy="1359465"/>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6" name="Elbow Connector 85"/>
          <p:cNvCxnSpPr>
            <a:stCxn id="80" idx="2"/>
            <a:endCxn id="84" idx="0"/>
          </p:cNvCxnSpPr>
          <p:nvPr/>
        </p:nvCxnSpPr>
        <p:spPr>
          <a:xfrm rot="5400000">
            <a:off x="6006054" y="5497469"/>
            <a:ext cx="1177689" cy="79282"/>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5275074" y="5270752"/>
            <a:ext cx="1226947" cy="276999"/>
          </a:xfrm>
          <a:prstGeom prst="rect">
            <a:avLst/>
          </a:prstGeom>
          <a:noFill/>
        </p:spPr>
        <p:txBody>
          <a:bodyPr wrap="square" rtlCol="0">
            <a:spAutoFit/>
          </a:bodyPr>
          <a:lstStyle/>
          <a:p>
            <a:r>
              <a:rPr lang="en-CA" sz="1200" dirty="0"/>
              <a:t>if &gt; $50 x 2</a:t>
            </a:r>
          </a:p>
        </p:txBody>
      </p:sp>
      <p:sp>
        <p:nvSpPr>
          <p:cNvPr id="88" name="TextBox 87"/>
          <p:cNvSpPr txBox="1"/>
          <p:nvPr/>
        </p:nvSpPr>
        <p:spPr>
          <a:xfrm>
            <a:off x="6577726" y="5651553"/>
            <a:ext cx="879529" cy="276999"/>
          </a:xfrm>
          <a:prstGeom prst="rect">
            <a:avLst/>
          </a:prstGeom>
          <a:noFill/>
        </p:spPr>
        <p:txBody>
          <a:bodyPr wrap="square" rtlCol="0">
            <a:spAutoFit/>
          </a:bodyPr>
          <a:lstStyle/>
          <a:p>
            <a:r>
              <a:rPr lang="en-CA" sz="1200" dirty="0"/>
              <a:t>if &lt; $50 x 2</a:t>
            </a:r>
          </a:p>
        </p:txBody>
      </p:sp>
      <p:sp>
        <p:nvSpPr>
          <p:cNvPr id="89" name="Rounded Rectangle 88"/>
          <p:cNvSpPr/>
          <p:nvPr/>
        </p:nvSpPr>
        <p:spPr>
          <a:xfrm>
            <a:off x="831454" y="6104093"/>
            <a:ext cx="1237570"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Live Trading</a:t>
            </a:r>
          </a:p>
        </p:txBody>
      </p:sp>
      <p:sp>
        <p:nvSpPr>
          <p:cNvPr id="90" name="Rounded Rectangle 89"/>
          <p:cNvSpPr/>
          <p:nvPr/>
        </p:nvSpPr>
        <p:spPr>
          <a:xfrm>
            <a:off x="2108773" y="6104092"/>
            <a:ext cx="1237570"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SIM Trading D1</a:t>
            </a:r>
          </a:p>
        </p:txBody>
      </p:sp>
      <p:cxnSp>
        <p:nvCxnSpPr>
          <p:cNvPr id="91" name="Elbow Connector 90"/>
          <p:cNvCxnSpPr>
            <a:stCxn id="57" idx="2"/>
            <a:endCxn id="89" idx="0"/>
          </p:cNvCxnSpPr>
          <p:nvPr/>
        </p:nvCxnSpPr>
        <p:spPr>
          <a:xfrm rot="5400000">
            <a:off x="1231531" y="5178144"/>
            <a:ext cx="1144657" cy="70724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2" name="Elbow Connector 91"/>
          <p:cNvCxnSpPr>
            <a:stCxn id="57" idx="2"/>
            <a:endCxn id="90" idx="0"/>
          </p:cNvCxnSpPr>
          <p:nvPr/>
        </p:nvCxnSpPr>
        <p:spPr>
          <a:xfrm rot="16200000" flipH="1">
            <a:off x="1870190" y="5246724"/>
            <a:ext cx="1144656" cy="570079"/>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957020" y="5265751"/>
            <a:ext cx="1310235" cy="276999"/>
          </a:xfrm>
          <a:prstGeom prst="rect">
            <a:avLst/>
          </a:prstGeom>
          <a:noFill/>
        </p:spPr>
        <p:txBody>
          <a:bodyPr wrap="square" rtlCol="0">
            <a:spAutoFit/>
          </a:bodyPr>
          <a:lstStyle/>
          <a:p>
            <a:r>
              <a:rPr lang="en-CA" sz="1200" dirty="0"/>
              <a:t>if (-$100) -&gt; $200</a:t>
            </a:r>
          </a:p>
        </p:txBody>
      </p:sp>
      <p:sp>
        <p:nvSpPr>
          <p:cNvPr id="94" name="TextBox 93"/>
          <p:cNvSpPr txBox="1"/>
          <p:nvPr/>
        </p:nvSpPr>
        <p:spPr>
          <a:xfrm>
            <a:off x="2165858" y="5265751"/>
            <a:ext cx="941551" cy="276999"/>
          </a:xfrm>
          <a:prstGeom prst="rect">
            <a:avLst/>
          </a:prstGeom>
          <a:noFill/>
        </p:spPr>
        <p:txBody>
          <a:bodyPr wrap="square" rtlCol="0">
            <a:spAutoFit/>
          </a:bodyPr>
          <a:lstStyle/>
          <a:p>
            <a:r>
              <a:rPr lang="en-CA" sz="1200" dirty="0"/>
              <a:t>if &lt; (-$100)</a:t>
            </a:r>
          </a:p>
        </p:txBody>
      </p:sp>
      <p:sp>
        <p:nvSpPr>
          <p:cNvPr id="124" name="Rounded Rectangle 123"/>
          <p:cNvSpPr/>
          <p:nvPr/>
        </p:nvSpPr>
        <p:spPr>
          <a:xfrm>
            <a:off x="7236092" y="6128232"/>
            <a:ext cx="1171739" cy="39520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Live Trading</a:t>
            </a:r>
          </a:p>
        </p:txBody>
      </p:sp>
      <p:sp>
        <p:nvSpPr>
          <p:cNvPr id="125" name="Rounded Rectangle 124"/>
          <p:cNvSpPr/>
          <p:nvPr/>
        </p:nvSpPr>
        <p:spPr>
          <a:xfrm>
            <a:off x="8441328" y="6120483"/>
            <a:ext cx="1168709" cy="395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SIM Trading D1</a:t>
            </a:r>
          </a:p>
        </p:txBody>
      </p:sp>
      <p:cxnSp>
        <p:nvCxnSpPr>
          <p:cNvPr id="170" name="Elbow Connector 169"/>
          <p:cNvCxnSpPr>
            <a:stCxn id="45" idx="2"/>
            <a:endCxn id="124" idx="0"/>
          </p:cNvCxnSpPr>
          <p:nvPr/>
        </p:nvCxnSpPr>
        <p:spPr>
          <a:xfrm rot="5400000">
            <a:off x="7601457" y="5173379"/>
            <a:ext cx="1175358" cy="734348"/>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3" name="Elbow Connector 172"/>
          <p:cNvCxnSpPr>
            <a:stCxn id="45" idx="2"/>
            <a:endCxn id="125" idx="0"/>
          </p:cNvCxnSpPr>
          <p:nvPr/>
        </p:nvCxnSpPr>
        <p:spPr>
          <a:xfrm rot="16200000" flipH="1">
            <a:off x="8207192" y="5301991"/>
            <a:ext cx="1167609" cy="469373"/>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6" name="TextBox 175"/>
          <p:cNvSpPr txBox="1"/>
          <p:nvPr/>
        </p:nvSpPr>
        <p:spPr>
          <a:xfrm>
            <a:off x="11246409" y="5254764"/>
            <a:ext cx="879529" cy="276999"/>
          </a:xfrm>
          <a:prstGeom prst="rect">
            <a:avLst/>
          </a:prstGeom>
          <a:noFill/>
        </p:spPr>
        <p:txBody>
          <a:bodyPr wrap="square" rtlCol="0">
            <a:spAutoFit/>
          </a:bodyPr>
          <a:lstStyle/>
          <a:p>
            <a:r>
              <a:rPr lang="en-CA" sz="1200" dirty="0"/>
              <a:t>if &lt; $50 x 2</a:t>
            </a:r>
          </a:p>
        </p:txBody>
      </p:sp>
      <p:sp>
        <p:nvSpPr>
          <p:cNvPr id="177" name="TextBox 176"/>
          <p:cNvSpPr txBox="1"/>
          <p:nvPr/>
        </p:nvSpPr>
        <p:spPr>
          <a:xfrm>
            <a:off x="10274894" y="5252943"/>
            <a:ext cx="889005" cy="276999"/>
          </a:xfrm>
          <a:prstGeom prst="rect">
            <a:avLst/>
          </a:prstGeom>
          <a:noFill/>
        </p:spPr>
        <p:txBody>
          <a:bodyPr wrap="square" rtlCol="0">
            <a:spAutoFit/>
          </a:bodyPr>
          <a:lstStyle/>
          <a:p>
            <a:r>
              <a:rPr lang="en-CA" sz="1200" dirty="0"/>
              <a:t>if &gt; $50 x 2</a:t>
            </a:r>
          </a:p>
        </p:txBody>
      </p:sp>
      <p:sp>
        <p:nvSpPr>
          <p:cNvPr id="64" name="Oval 63"/>
          <p:cNvSpPr/>
          <p:nvPr/>
        </p:nvSpPr>
        <p:spPr>
          <a:xfrm>
            <a:off x="2267255" y="224192"/>
            <a:ext cx="2653299" cy="1005338"/>
          </a:xfrm>
          <a:prstGeom prst="ellipse">
            <a:avLst/>
          </a:prstGeom>
          <a:solidFill>
            <a:srgbClr val="FFFF0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93659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63526" y="652684"/>
            <a:ext cx="6587848" cy="33528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3 / 3</a:t>
            </a:r>
          </a:p>
          <a:p>
            <a:pPr algn="ctr"/>
            <a:endParaRPr lang="en-CA" dirty="0">
              <a:solidFill>
                <a:schemeClr val="tx1"/>
              </a:solidFill>
            </a:endParaRPr>
          </a:p>
          <a:p>
            <a:pPr algn="ctr"/>
            <a:r>
              <a:rPr lang="en-CA" dirty="0">
                <a:solidFill>
                  <a:schemeClr val="tx1"/>
                </a:solidFill>
              </a:rPr>
              <a:t>None of my trades worked out today. I’m still not taking the trades I should. Not all will work, but I need to be in it to see if it can work.</a:t>
            </a:r>
          </a:p>
          <a:p>
            <a:pPr algn="ctr"/>
            <a:endParaRPr lang="en-CA" dirty="0">
              <a:solidFill>
                <a:schemeClr val="tx1"/>
              </a:solidFill>
            </a:endParaRPr>
          </a:p>
          <a:p>
            <a:pPr algn="ctr"/>
            <a:r>
              <a:rPr lang="en-CA" dirty="0">
                <a:solidFill>
                  <a:srgbClr val="00B0F0"/>
                </a:solidFill>
              </a:rPr>
              <a:t>(new review June 8</a:t>
            </a:r>
            <a:r>
              <a:rPr lang="en-CA" baseline="30000" dirty="0">
                <a:solidFill>
                  <a:srgbClr val="00B0F0"/>
                </a:solidFill>
              </a:rPr>
              <a:t>th</a:t>
            </a:r>
            <a:r>
              <a:rPr lang="en-CA" dirty="0">
                <a:solidFill>
                  <a:srgbClr val="00B0F0"/>
                </a:solidFill>
              </a:rPr>
              <a:t>) $FB – it was a wonderful idea, poorly executed. Seems like I chased the entry which had me with too tight a stop for the conditions. This resulted in a shall gain that could have been huge as the stock moved $4!</a:t>
            </a:r>
            <a:endParaRPr lang="en-CA" dirty="0">
              <a:solidFill>
                <a:schemeClr val="tx1"/>
              </a:solidFill>
            </a:endParaRPr>
          </a:p>
        </p:txBody>
      </p:sp>
      <p:sp>
        <p:nvSpPr>
          <p:cNvPr id="9" name="Rectangle 8"/>
          <p:cNvSpPr/>
          <p:nvPr/>
        </p:nvSpPr>
        <p:spPr>
          <a:xfrm>
            <a:off x="6970640" y="238539"/>
            <a:ext cx="4969930" cy="294982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solidFill>
                  <a:schemeClr val="tx1"/>
                </a:solidFill>
              </a:rPr>
              <a:t>Missed trades:</a:t>
            </a:r>
          </a:p>
          <a:p>
            <a:pPr algn="ctr"/>
            <a:endParaRPr lang="en-CA" sz="1600" dirty="0">
              <a:solidFill>
                <a:schemeClr val="tx1"/>
              </a:solidFill>
            </a:endParaRPr>
          </a:p>
          <a:p>
            <a:pPr marL="285750" indent="-285750" algn="ctr">
              <a:buFontTx/>
              <a:buChar char="-"/>
            </a:pPr>
            <a:r>
              <a:rPr lang="en-CA" sz="1600" dirty="0">
                <a:solidFill>
                  <a:schemeClr val="tx1"/>
                </a:solidFill>
              </a:rPr>
              <a:t>BOX short $5 stopped</a:t>
            </a:r>
          </a:p>
          <a:p>
            <a:pPr marL="285750" indent="-285750" algn="ctr">
              <a:buFontTx/>
              <a:buChar char="-"/>
            </a:pPr>
            <a:r>
              <a:rPr lang="en-CA" sz="1600" dirty="0">
                <a:solidFill>
                  <a:schemeClr val="tx1"/>
                </a:solidFill>
              </a:rPr>
              <a:t>FB short $20</a:t>
            </a:r>
          </a:p>
          <a:p>
            <a:pPr marL="285750" indent="-285750" algn="ctr">
              <a:buFontTx/>
              <a:buChar char="-"/>
            </a:pPr>
            <a:r>
              <a:rPr lang="en-CA" sz="1600" dirty="0">
                <a:solidFill>
                  <a:schemeClr val="tx1"/>
                </a:solidFill>
              </a:rPr>
              <a:t>AMD long $30</a:t>
            </a:r>
          </a:p>
          <a:p>
            <a:pPr marL="285750" indent="-285750" algn="ctr">
              <a:buFontTx/>
              <a:buChar char="-"/>
            </a:pPr>
            <a:r>
              <a:rPr lang="en-CA" sz="1600" dirty="0">
                <a:solidFill>
                  <a:schemeClr val="tx1"/>
                </a:solidFill>
              </a:rPr>
              <a:t>UBER long $50</a:t>
            </a:r>
          </a:p>
          <a:p>
            <a:pPr marL="285750" indent="-285750" algn="ctr">
              <a:buFontTx/>
              <a:buChar char="-"/>
            </a:pPr>
            <a:r>
              <a:rPr lang="en-CA" sz="1600" dirty="0">
                <a:solidFill>
                  <a:schemeClr val="tx1"/>
                </a:solidFill>
              </a:rPr>
              <a:t>FB short $29 stopped</a:t>
            </a:r>
          </a:p>
          <a:p>
            <a:pPr marL="285750" indent="-285750" algn="ctr">
              <a:buFontTx/>
              <a:buChar char="-"/>
            </a:pPr>
            <a:r>
              <a:rPr lang="en-CA" sz="1600" dirty="0">
                <a:solidFill>
                  <a:schemeClr val="tx1"/>
                </a:solidFill>
              </a:rPr>
              <a:t>BOX short $20 stopped</a:t>
            </a:r>
          </a:p>
          <a:p>
            <a:pPr marL="285750" indent="-285750" algn="ctr">
              <a:buFontTx/>
              <a:buChar char="-"/>
            </a:pPr>
            <a:r>
              <a:rPr lang="en-CA" sz="1600" dirty="0">
                <a:solidFill>
                  <a:schemeClr val="tx1"/>
                </a:solidFill>
              </a:rPr>
              <a:t>FB short $46</a:t>
            </a:r>
          </a:p>
          <a:p>
            <a:pPr marL="285750" indent="-285750" algn="ctr">
              <a:buFontTx/>
              <a:buChar char="-"/>
            </a:pPr>
            <a:r>
              <a:rPr lang="en-CA" sz="1600" dirty="0">
                <a:solidFill>
                  <a:schemeClr val="tx1"/>
                </a:solidFill>
              </a:rPr>
              <a:t>AMD short -$20 stopped</a:t>
            </a:r>
          </a:p>
          <a:p>
            <a:pPr algn="ctr"/>
            <a:r>
              <a:rPr lang="en-CA" sz="1600" dirty="0">
                <a:solidFill>
                  <a:schemeClr val="tx1"/>
                </a:solidFill>
              </a:rPr>
              <a:t>$180</a:t>
            </a:r>
          </a:p>
        </p:txBody>
      </p:sp>
      <p:sp>
        <p:nvSpPr>
          <p:cNvPr id="7" name="TextBox 6"/>
          <p:cNvSpPr txBox="1"/>
          <p:nvPr/>
        </p:nvSpPr>
        <p:spPr>
          <a:xfrm>
            <a:off x="981273" y="129464"/>
            <a:ext cx="2134752" cy="523220"/>
          </a:xfrm>
          <a:prstGeom prst="rect">
            <a:avLst/>
          </a:prstGeom>
          <a:noFill/>
        </p:spPr>
        <p:txBody>
          <a:bodyPr wrap="none" rtlCol="0">
            <a:spAutoFit/>
          </a:bodyPr>
          <a:lstStyle/>
          <a:p>
            <a:r>
              <a:rPr lang="en-CA" sz="2800" b="1" dirty="0"/>
              <a:t>Tue, June 4</a:t>
            </a:r>
            <a:r>
              <a:rPr lang="en-CA" sz="2800" b="1" baseline="30000" dirty="0"/>
              <a:t>th</a:t>
            </a:r>
            <a:r>
              <a:rPr lang="en-CA" sz="2800" b="1" dirty="0"/>
              <a:t> </a:t>
            </a:r>
          </a:p>
        </p:txBody>
      </p:sp>
      <p:sp>
        <p:nvSpPr>
          <p:cNvPr id="11" name="Rectangle 10"/>
          <p:cNvSpPr/>
          <p:nvPr/>
        </p:nvSpPr>
        <p:spPr>
          <a:xfrm>
            <a:off x="6970640" y="3429000"/>
            <a:ext cx="4969930" cy="155695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b="1" dirty="0">
                <a:solidFill>
                  <a:schemeClr val="tx1"/>
                </a:solidFill>
              </a:rPr>
              <a:t>Today’s targets</a:t>
            </a:r>
          </a:p>
          <a:p>
            <a:pPr algn="ctr"/>
            <a:endParaRPr lang="en-CA" b="1" dirty="0">
              <a:solidFill>
                <a:schemeClr val="tx1"/>
              </a:solidFill>
            </a:endParaRPr>
          </a:p>
          <a:p>
            <a:r>
              <a:rPr lang="en-CA" b="1" u="sng" dirty="0">
                <a:solidFill>
                  <a:schemeClr val="tx1"/>
                </a:solidFill>
              </a:rPr>
              <a:t>Per trade risk:</a:t>
            </a:r>
            <a:r>
              <a:rPr lang="en-CA" b="1" dirty="0">
                <a:solidFill>
                  <a:schemeClr val="tx1"/>
                </a:solidFill>
              </a:rPr>
              <a:t> 	 </a:t>
            </a:r>
            <a:r>
              <a:rPr lang="en-CA" dirty="0">
                <a:solidFill>
                  <a:schemeClr val="tx1"/>
                </a:solidFill>
              </a:rPr>
              <a:t>$ 20</a:t>
            </a:r>
            <a:endParaRPr lang="en-CA" b="1" dirty="0">
              <a:solidFill>
                <a:schemeClr val="tx1"/>
              </a:solidFill>
            </a:endParaRPr>
          </a:p>
          <a:p>
            <a:r>
              <a:rPr lang="en-CA" b="1" u="sng" dirty="0">
                <a:solidFill>
                  <a:schemeClr val="tx1"/>
                </a:solidFill>
              </a:rPr>
              <a:t>Profit target: </a:t>
            </a:r>
            <a:r>
              <a:rPr lang="en-CA" b="1" dirty="0">
                <a:solidFill>
                  <a:schemeClr val="tx1"/>
                </a:solidFill>
              </a:rPr>
              <a:t> 	 </a:t>
            </a:r>
            <a:r>
              <a:rPr lang="en-CA" dirty="0">
                <a:solidFill>
                  <a:srgbClr val="00B050"/>
                </a:solidFill>
              </a:rPr>
              <a:t>$100</a:t>
            </a:r>
            <a:endParaRPr lang="en-CA" b="1" u="sng" dirty="0">
              <a:solidFill>
                <a:srgbClr val="00B050"/>
              </a:solidFill>
            </a:endParaRPr>
          </a:p>
          <a:p>
            <a:r>
              <a:rPr lang="en-CA" b="1" u="sng" dirty="0">
                <a:solidFill>
                  <a:schemeClr val="tx1"/>
                </a:solidFill>
              </a:rPr>
              <a:t>Daily stop-loss: </a:t>
            </a:r>
            <a:r>
              <a:rPr lang="en-CA" b="1" dirty="0">
                <a:solidFill>
                  <a:schemeClr val="tx1"/>
                </a:solidFill>
              </a:rPr>
              <a:t> 	</a:t>
            </a:r>
            <a:r>
              <a:rPr lang="en-CA" b="1" dirty="0">
                <a:solidFill>
                  <a:srgbClr val="FF0000"/>
                </a:solidFill>
              </a:rPr>
              <a:t>-</a:t>
            </a:r>
            <a:r>
              <a:rPr lang="en-CA" dirty="0">
                <a:solidFill>
                  <a:srgbClr val="FF0000"/>
                </a:solidFill>
              </a:rPr>
              <a:t>$200</a:t>
            </a:r>
            <a:endParaRPr lang="en-CA" b="1" u="sng" dirty="0">
              <a:solidFill>
                <a:srgbClr val="FF0000"/>
              </a:solidFill>
            </a:endParaRPr>
          </a:p>
        </p:txBody>
      </p:sp>
      <p:sp>
        <p:nvSpPr>
          <p:cNvPr id="12" name="Rectangle 11"/>
          <p:cNvSpPr/>
          <p:nvPr/>
        </p:nvSpPr>
        <p:spPr>
          <a:xfrm>
            <a:off x="6970640" y="5091541"/>
            <a:ext cx="4969930" cy="1556951"/>
          </a:xfrm>
          <a:prstGeom prst="rect">
            <a:avLst/>
          </a:prstGeom>
          <a:gradFill flip="none" rotWithShape="1">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b="1" u="sng" dirty="0">
                <a:solidFill>
                  <a:schemeClr val="tx1"/>
                </a:solidFill>
              </a:rPr>
              <a:t>Mental state:</a:t>
            </a:r>
            <a:r>
              <a:rPr lang="en-CA" dirty="0">
                <a:solidFill>
                  <a:schemeClr val="tx1"/>
                </a:solidFill>
              </a:rPr>
              <a:t>  Good</a:t>
            </a:r>
          </a:p>
          <a:p>
            <a:r>
              <a:rPr lang="en-CA" b="1" u="sng" dirty="0">
                <a:solidFill>
                  <a:schemeClr val="tx1"/>
                </a:solidFill>
              </a:rPr>
              <a:t>Trading effectiveness:</a:t>
            </a:r>
            <a:r>
              <a:rPr lang="en-CA" dirty="0">
                <a:solidFill>
                  <a:schemeClr val="tx1"/>
                </a:solidFill>
              </a:rPr>
              <a:t>  TTDT</a:t>
            </a:r>
          </a:p>
        </p:txBody>
      </p:sp>
      <p:sp>
        <p:nvSpPr>
          <p:cNvPr id="2" name="Rectangle 1"/>
          <p:cNvSpPr/>
          <p:nvPr/>
        </p:nvSpPr>
        <p:spPr>
          <a:xfrm rot="19542551">
            <a:off x="2441781" y="2767282"/>
            <a:ext cx="7171033" cy="1323439"/>
          </a:xfrm>
          <a:prstGeom prst="rect">
            <a:avLst/>
          </a:prstGeom>
          <a:noFill/>
        </p:spPr>
        <p:txBody>
          <a:bodyPr wrap="square" lIns="91440" tIns="45720" rIns="91440" bIns="45720">
            <a:spAutoFit/>
          </a:bodyPr>
          <a:lstStyle/>
          <a:p>
            <a:pPr algn="ctr"/>
            <a:r>
              <a:rPr lang="en-US" sz="8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Sample only</a:t>
            </a:r>
          </a:p>
        </p:txBody>
      </p:sp>
    </p:spTree>
    <p:extLst>
      <p:ext uri="{BB962C8B-B14F-4D97-AF65-F5344CB8AC3E}">
        <p14:creationId xmlns:p14="http://schemas.microsoft.com/office/powerpoint/2010/main" val="3897860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p:cNvSpPr/>
          <p:nvPr/>
        </p:nvSpPr>
        <p:spPr>
          <a:xfrm>
            <a:off x="7119257" y="2547257"/>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402195" y="114004"/>
            <a:ext cx="2134752" cy="523220"/>
          </a:xfrm>
          <a:prstGeom prst="rect">
            <a:avLst/>
          </a:prstGeom>
          <a:solidFill>
            <a:schemeClr val="bg1"/>
          </a:solidFill>
        </p:spPr>
        <p:txBody>
          <a:bodyPr wrap="none" rtlCol="0">
            <a:spAutoFit/>
          </a:bodyPr>
          <a:lstStyle/>
          <a:p>
            <a:r>
              <a:rPr lang="en-CA" sz="2800" b="1" dirty="0"/>
              <a:t>Tue, June 4</a:t>
            </a:r>
            <a:r>
              <a:rPr lang="en-CA" sz="2800" b="1" baseline="30000" dirty="0"/>
              <a:t>th</a:t>
            </a:r>
            <a:r>
              <a:rPr lang="en-CA" sz="2800" b="1" dirty="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195" y="585914"/>
            <a:ext cx="11163300" cy="623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rot="19542551">
            <a:off x="2441781" y="2767282"/>
            <a:ext cx="7171033" cy="1323439"/>
          </a:xfrm>
          <a:prstGeom prst="rect">
            <a:avLst/>
          </a:prstGeom>
          <a:noFill/>
        </p:spPr>
        <p:txBody>
          <a:bodyPr wrap="square" lIns="91440" tIns="45720" rIns="91440" bIns="45720">
            <a:spAutoFit/>
          </a:bodyPr>
          <a:lstStyle/>
          <a:p>
            <a:pPr algn="ctr"/>
            <a:r>
              <a:rPr lang="en-US" sz="8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Sample only</a:t>
            </a:r>
          </a:p>
        </p:txBody>
      </p:sp>
    </p:spTree>
    <p:extLst>
      <p:ext uri="{BB962C8B-B14F-4D97-AF65-F5344CB8AC3E}">
        <p14:creationId xmlns:p14="http://schemas.microsoft.com/office/powerpoint/2010/main" val="2699133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7" y="637224"/>
            <a:ext cx="4352925"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8648" y="0"/>
            <a:ext cx="7753350" cy="467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27"/>
          <p:cNvSpPr/>
          <p:nvPr/>
        </p:nvSpPr>
        <p:spPr>
          <a:xfrm>
            <a:off x="4486759" y="3998563"/>
            <a:ext cx="7705239" cy="2859436"/>
          </a:xfrm>
          <a:prstGeom prst="rect">
            <a:avLst/>
          </a:prstGeom>
          <a:gradFill flip="none" rotWithShape="1">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solidFill>
                  <a:schemeClr val="tx1"/>
                </a:solidFill>
              </a:rPr>
              <a:t>1) Risk: 0.10</a:t>
            </a:r>
          </a:p>
          <a:p>
            <a:pPr algn="ctr"/>
            <a:r>
              <a:rPr lang="en-CA" sz="1600" dirty="0">
                <a:solidFill>
                  <a:schemeClr val="tx1"/>
                </a:solidFill>
              </a:rPr>
              <a:t>Pattern: VWAP break</a:t>
            </a:r>
          </a:p>
          <a:p>
            <a:pPr algn="ctr"/>
            <a:r>
              <a:rPr lang="en-CA" sz="1600" dirty="0">
                <a:solidFill>
                  <a:schemeClr val="tx1"/>
                </a:solidFill>
              </a:rPr>
              <a:t>Entry: Too early. I should have waited.</a:t>
            </a:r>
          </a:p>
          <a:p>
            <a:pPr algn="ctr"/>
            <a:r>
              <a:rPr lang="en-CA" sz="1600" dirty="0">
                <a:solidFill>
                  <a:schemeClr val="tx1"/>
                </a:solidFill>
              </a:rPr>
              <a:t>Exit: at target</a:t>
            </a:r>
          </a:p>
          <a:p>
            <a:pPr algn="ctr"/>
            <a:r>
              <a:rPr lang="en-CA" sz="1600" dirty="0">
                <a:solidFill>
                  <a:schemeClr val="tx1"/>
                </a:solidFill>
              </a:rPr>
              <a:t>Notes: The entry was too early, but I’m ok with how I managed it.</a:t>
            </a:r>
          </a:p>
          <a:p>
            <a:pPr algn="ctr"/>
            <a:r>
              <a:rPr lang="en-CA" sz="1600" dirty="0">
                <a:solidFill>
                  <a:schemeClr val="tx1"/>
                </a:solidFill>
              </a:rPr>
              <a:t>2) Risk: 0.10</a:t>
            </a:r>
          </a:p>
          <a:p>
            <a:pPr algn="ctr"/>
            <a:r>
              <a:rPr lang="en-CA" sz="1600" dirty="0">
                <a:solidFill>
                  <a:schemeClr val="tx1"/>
                </a:solidFill>
              </a:rPr>
              <a:t>Pattern: VWAP break</a:t>
            </a:r>
          </a:p>
          <a:p>
            <a:pPr algn="ctr"/>
            <a:r>
              <a:rPr lang="en-CA" sz="1600" dirty="0">
                <a:solidFill>
                  <a:schemeClr val="tx1"/>
                </a:solidFill>
              </a:rPr>
              <a:t>Entry: This was the better entry.</a:t>
            </a:r>
          </a:p>
          <a:p>
            <a:pPr algn="ctr"/>
            <a:r>
              <a:rPr lang="en-CA" sz="1600" dirty="0">
                <a:solidFill>
                  <a:schemeClr val="tx1"/>
                </a:solidFill>
              </a:rPr>
              <a:t>Exit: Too early. I was affected by the 1</a:t>
            </a:r>
            <a:r>
              <a:rPr lang="en-CA" sz="1600" baseline="30000" dirty="0">
                <a:solidFill>
                  <a:schemeClr val="tx1"/>
                </a:solidFill>
              </a:rPr>
              <a:t>st</a:t>
            </a:r>
            <a:r>
              <a:rPr lang="en-CA" sz="1600" dirty="0">
                <a:solidFill>
                  <a:schemeClr val="tx1"/>
                </a:solidFill>
              </a:rPr>
              <a:t> loss. I should have waited…or even added below VWAP</a:t>
            </a:r>
          </a:p>
          <a:p>
            <a:pPr algn="ctr"/>
            <a:r>
              <a:rPr lang="en-CA" sz="1600" dirty="0">
                <a:solidFill>
                  <a:schemeClr val="tx1"/>
                </a:solidFill>
              </a:rPr>
              <a:t>Notes: This could have been the best trade of the day.</a:t>
            </a:r>
          </a:p>
        </p:txBody>
      </p:sp>
      <p:sp>
        <p:nvSpPr>
          <p:cNvPr id="7" name="Freeform: Shape 6"/>
          <p:cNvSpPr/>
          <p:nvPr/>
        </p:nvSpPr>
        <p:spPr>
          <a:xfrm>
            <a:off x="7119257" y="2547257"/>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402195" y="114004"/>
            <a:ext cx="2134752" cy="523220"/>
          </a:xfrm>
          <a:prstGeom prst="rect">
            <a:avLst/>
          </a:prstGeom>
          <a:solidFill>
            <a:schemeClr val="bg1"/>
          </a:solidFill>
        </p:spPr>
        <p:txBody>
          <a:bodyPr wrap="none" rtlCol="0">
            <a:spAutoFit/>
          </a:bodyPr>
          <a:lstStyle/>
          <a:p>
            <a:r>
              <a:rPr lang="en-CA" sz="2800" b="1" dirty="0"/>
              <a:t>Tue, June 4</a:t>
            </a:r>
            <a:r>
              <a:rPr lang="en-CA" sz="2800" b="1" baseline="30000" dirty="0"/>
              <a:t>th</a:t>
            </a:r>
            <a:r>
              <a:rPr lang="en-CA" sz="2800" b="1" dirty="0"/>
              <a:t> </a:t>
            </a:r>
          </a:p>
        </p:txBody>
      </p:sp>
      <p:sp>
        <p:nvSpPr>
          <p:cNvPr id="3" name="Freeform 2"/>
          <p:cNvSpPr/>
          <p:nvPr/>
        </p:nvSpPr>
        <p:spPr>
          <a:xfrm>
            <a:off x="653959" y="1285136"/>
            <a:ext cx="1174842" cy="931122"/>
          </a:xfrm>
          <a:custGeom>
            <a:avLst/>
            <a:gdLst>
              <a:gd name="connsiteX0" fmla="*/ 18890 w 4025698"/>
              <a:gd name="connsiteY0" fmla="*/ 364210 h 1092631"/>
              <a:gd name="connsiteX1" fmla="*/ 26639 w 4025698"/>
              <a:gd name="connsiteY1" fmla="*/ 790414 h 1092631"/>
              <a:gd name="connsiteX2" fmla="*/ 88632 w 4025698"/>
              <a:gd name="connsiteY2" fmla="*/ 898902 h 1092631"/>
              <a:gd name="connsiteX3" fmla="*/ 111880 w 4025698"/>
              <a:gd name="connsiteY3" fmla="*/ 914400 h 1092631"/>
              <a:gd name="connsiteX4" fmla="*/ 150625 w 4025698"/>
              <a:gd name="connsiteY4" fmla="*/ 960895 h 1092631"/>
              <a:gd name="connsiteX5" fmla="*/ 173873 w 4025698"/>
              <a:gd name="connsiteY5" fmla="*/ 976393 h 1092631"/>
              <a:gd name="connsiteX6" fmla="*/ 336605 w 4025698"/>
              <a:gd name="connsiteY6" fmla="*/ 1030637 h 1092631"/>
              <a:gd name="connsiteX7" fmla="*/ 375351 w 4025698"/>
              <a:gd name="connsiteY7" fmla="*/ 1046136 h 1092631"/>
              <a:gd name="connsiteX8" fmla="*/ 406347 w 4025698"/>
              <a:gd name="connsiteY8" fmla="*/ 1053885 h 1092631"/>
              <a:gd name="connsiteX9" fmla="*/ 476090 w 4025698"/>
              <a:gd name="connsiteY9" fmla="*/ 1069383 h 1092631"/>
              <a:gd name="connsiteX10" fmla="*/ 561330 w 4025698"/>
              <a:gd name="connsiteY10" fmla="*/ 1077132 h 1092631"/>
              <a:gd name="connsiteX11" fmla="*/ 662069 w 4025698"/>
              <a:gd name="connsiteY11" fmla="*/ 1092631 h 1092631"/>
              <a:gd name="connsiteX12" fmla="*/ 1251005 w 4025698"/>
              <a:gd name="connsiteY12" fmla="*/ 1084881 h 1092631"/>
              <a:gd name="connsiteX13" fmla="*/ 1514476 w 4025698"/>
              <a:gd name="connsiteY13" fmla="*/ 1061634 h 1092631"/>
              <a:gd name="connsiteX14" fmla="*/ 1770198 w 4025698"/>
              <a:gd name="connsiteY14" fmla="*/ 1053885 h 1092631"/>
              <a:gd name="connsiteX15" fmla="*/ 2211900 w 4025698"/>
              <a:gd name="connsiteY15" fmla="*/ 1038387 h 1092631"/>
              <a:gd name="connsiteX16" fmla="*/ 2576110 w 4025698"/>
              <a:gd name="connsiteY16" fmla="*/ 1022888 h 1092631"/>
              <a:gd name="connsiteX17" fmla="*/ 3072056 w 4025698"/>
              <a:gd name="connsiteY17" fmla="*/ 1007390 h 1092631"/>
              <a:gd name="connsiteX18" fmla="*/ 3149547 w 4025698"/>
              <a:gd name="connsiteY18" fmla="*/ 991892 h 1092631"/>
              <a:gd name="connsiteX19" fmla="*/ 3219290 w 4025698"/>
              <a:gd name="connsiteY19" fmla="*/ 984142 h 1092631"/>
              <a:gd name="connsiteX20" fmla="*/ 3265785 w 4025698"/>
              <a:gd name="connsiteY20" fmla="*/ 968644 h 1092631"/>
              <a:gd name="connsiteX21" fmla="*/ 3320029 w 4025698"/>
              <a:gd name="connsiteY21" fmla="*/ 960895 h 1092631"/>
              <a:gd name="connsiteX22" fmla="*/ 3343276 w 4025698"/>
              <a:gd name="connsiteY22" fmla="*/ 945397 h 1092631"/>
              <a:gd name="connsiteX23" fmla="*/ 3436266 w 4025698"/>
              <a:gd name="connsiteY23" fmla="*/ 929898 h 1092631"/>
              <a:gd name="connsiteX24" fmla="*/ 3537005 w 4025698"/>
              <a:gd name="connsiteY24" fmla="*/ 906651 h 1092631"/>
              <a:gd name="connsiteX25" fmla="*/ 3575751 w 4025698"/>
              <a:gd name="connsiteY25" fmla="*/ 891153 h 1092631"/>
              <a:gd name="connsiteX26" fmla="*/ 3645493 w 4025698"/>
              <a:gd name="connsiteY26" fmla="*/ 867905 h 1092631"/>
              <a:gd name="connsiteX27" fmla="*/ 3668741 w 4025698"/>
              <a:gd name="connsiteY27" fmla="*/ 860156 h 1092631"/>
              <a:gd name="connsiteX28" fmla="*/ 3722985 w 4025698"/>
              <a:gd name="connsiteY28" fmla="*/ 836909 h 1092631"/>
              <a:gd name="connsiteX29" fmla="*/ 3777229 w 4025698"/>
              <a:gd name="connsiteY29" fmla="*/ 813661 h 1092631"/>
              <a:gd name="connsiteX30" fmla="*/ 3839222 w 4025698"/>
              <a:gd name="connsiteY30" fmla="*/ 774915 h 1092631"/>
              <a:gd name="connsiteX31" fmla="*/ 3955459 w 4025698"/>
              <a:gd name="connsiteY31" fmla="*/ 697424 h 1092631"/>
              <a:gd name="connsiteX32" fmla="*/ 3986456 w 4025698"/>
              <a:gd name="connsiteY32" fmla="*/ 666427 h 1092631"/>
              <a:gd name="connsiteX33" fmla="*/ 4001954 w 4025698"/>
              <a:gd name="connsiteY33" fmla="*/ 635431 h 1092631"/>
              <a:gd name="connsiteX34" fmla="*/ 4009703 w 4025698"/>
              <a:gd name="connsiteY34" fmla="*/ 604434 h 1092631"/>
              <a:gd name="connsiteX35" fmla="*/ 4025202 w 4025698"/>
              <a:gd name="connsiteY35" fmla="*/ 581187 h 1092631"/>
              <a:gd name="connsiteX36" fmla="*/ 4017453 w 4025698"/>
              <a:gd name="connsiteY36" fmla="*/ 426203 h 1092631"/>
              <a:gd name="connsiteX37" fmla="*/ 4009703 w 4025698"/>
              <a:gd name="connsiteY37" fmla="*/ 387458 h 1092631"/>
              <a:gd name="connsiteX38" fmla="*/ 3978707 w 4025698"/>
              <a:gd name="connsiteY38" fmla="*/ 325464 h 1092631"/>
              <a:gd name="connsiteX39" fmla="*/ 3947710 w 4025698"/>
              <a:gd name="connsiteY39" fmla="*/ 302217 h 1092631"/>
              <a:gd name="connsiteX40" fmla="*/ 3924463 w 4025698"/>
              <a:gd name="connsiteY40" fmla="*/ 278970 h 1092631"/>
              <a:gd name="connsiteX41" fmla="*/ 3815975 w 4025698"/>
              <a:gd name="connsiteY41" fmla="*/ 216976 h 1092631"/>
              <a:gd name="connsiteX42" fmla="*/ 3684239 w 4025698"/>
              <a:gd name="connsiteY42" fmla="*/ 154983 h 1092631"/>
              <a:gd name="connsiteX43" fmla="*/ 3629995 w 4025698"/>
              <a:gd name="connsiteY43" fmla="*/ 147234 h 1092631"/>
              <a:gd name="connsiteX44" fmla="*/ 3575751 w 4025698"/>
              <a:gd name="connsiteY44" fmla="*/ 108488 h 1092631"/>
              <a:gd name="connsiteX45" fmla="*/ 3529256 w 4025698"/>
              <a:gd name="connsiteY45" fmla="*/ 100739 h 1092631"/>
              <a:gd name="connsiteX46" fmla="*/ 3490510 w 4025698"/>
              <a:gd name="connsiteY46" fmla="*/ 92990 h 1092631"/>
              <a:gd name="connsiteX47" fmla="*/ 3451764 w 4025698"/>
              <a:gd name="connsiteY47" fmla="*/ 77492 h 1092631"/>
              <a:gd name="connsiteX48" fmla="*/ 3420768 w 4025698"/>
              <a:gd name="connsiteY48" fmla="*/ 69742 h 1092631"/>
              <a:gd name="connsiteX49" fmla="*/ 3312280 w 4025698"/>
              <a:gd name="connsiteY49" fmla="*/ 46495 h 1092631"/>
              <a:gd name="connsiteX50" fmla="*/ 3258036 w 4025698"/>
              <a:gd name="connsiteY50" fmla="*/ 23248 h 1092631"/>
              <a:gd name="connsiteX51" fmla="*/ 3072056 w 4025698"/>
              <a:gd name="connsiteY51" fmla="*/ 0 h 1092631"/>
              <a:gd name="connsiteX52" fmla="*/ 855798 w 4025698"/>
              <a:gd name="connsiteY52" fmla="*/ 7749 h 1092631"/>
              <a:gd name="connsiteX53" fmla="*/ 801554 w 4025698"/>
              <a:gd name="connsiteY53" fmla="*/ 23248 h 1092631"/>
              <a:gd name="connsiteX54" fmla="*/ 731812 w 4025698"/>
              <a:gd name="connsiteY54" fmla="*/ 30997 h 1092631"/>
              <a:gd name="connsiteX55" fmla="*/ 569080 w 4025698"/>
              <a:gd name="connsiteY55" fmla="*/ 54244 h 1092631"/>
              <a:gd name="connsiteX56" fmla="*/ 545832 w 4025698"/>
              <a:gd name="connsiteY56" fmla="*/ 69742 h 1092631"/>
              <a:gd name="connsiteX57" fmla="*/ 483839 w 4025698"/>
              <a:gd name="connsiteY57" fmla="*/ 77492 h 1092631"/>
              <a:gd name="connsiteX58" fmla="*/ 375351 w 4025698"/>
              <a:gd name="connsiteY58" fmla="*/ 100739 h 1092631"/>
              <a:gd name="connsiteX59" fmla="*/ 305608 w 4025698"/>
              <a:gd name="connsiteY59" fmla="*/ 108488 h 1092631"/>
              <a:gd name="connsiteX60" fmla="*/ 282361 w 4025698"/>
              <a:gd name="connsiteY60" fmla="*/ 123987 h 1092631"/>
              <a:gd name="connsiteX61" fmla="*/ 251364 w 4025698"/>
              <a:gd name="connsiteY61" fmla="*/ 131736 h 1092631"/>
              <a:gd name="connsiteX62" fmla="*/ 181622 w 4025698"/>
              <a:gd name="connsiteY62" fmla="*/ 147234 h 1092631"/>
              <a:gd name="connsiteX63" fmla="*/ 158375 w 4025698"/>
              <a:gd name="connsiteY63" fmla="*/ 154983 h 1092631"/>
              <a:gd name="connsiteX64" fmla="*/ 111880 w 4025698"/>
              <a:gd name="connsiteY64" fmla="*/ 185980 h 1092631"/>
              <a:gd name="connsiteX65" fmla="*/ 96381 w 4025698"/>
              <a:gd name="connsiteY65" fmla="*/ 201478 h 1092631"/>
              <a:gd name="connsiteX66" fmla="*/ 73134 w 4025698"/>
              <a:gd name="connsiteY66" fmla="*/ 209227 h 1092631"/>
              <a:gd name="connsiteX67" fmla="*/ 57636 w 4025698"/>
              <a:gd name="connsiteY67" fmla="*/ 240224 h 1092631"/>
              <a:gd name="connsiteX68" fmla="*/ 26639 w 4025698"/>
              <a:gd name="connsiteY68" fmla="*/ 294468 h 1092631"/>
              <a:gd name="connsiteX69" fmla="*/ 26639 w 4025698"/>
              <a:gd name="connsiteY69" fmla="*/ 449451 h 109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025698" h="1092631">
                <a:moveTo>
                  <a:pt x="18890" y="364210"/>
                </a:moveTo>
                <a:cubicBezTo>
                  <a:pt x="-7454" y="522278"/>
                  <a:pt x="-7477" y="502869"/>
                  <a:pt x="26639" y="790414"/>
                </a:cubicBezTo>
                <a:cubicBezTo>
                  <a:pt x="28561" y="806610"/>
                  <a:pt x="67109" y="877379"/>
                  <a:pt x="88632" y="898902"/>
                </a:cubicBezTo>
                <a:cubicBezTo>
                  <a:pt x="95218" y="905488"/>
                  <a:pt x="104725" y="908438"/>
                  <a:pt x="111880" y="914400"/>
                </a:cubicBezTo>
                <a:cubicBezTo>
                  <a:pt x="188055" y="977880"/>
                  <a:pt x="89665" y="899936"/>
                  <a:pt x="150625" y="960895"/>
                </a:cubicBezTo>
                <a:cubicBezTo>
                  <a:pt x="157211" y="967480"/>
                  <a:pt x="165446" y="972427"/>
                  <a:pt x="173873" y="976393"/>
                </a:cubicBezTo>
                <a:cubicBezTo>
                  <a:pt x="283090" y="1027789"/>
                  <a:pt x="250868" y="1018389"/>
                  <a:pt x="336605" y="1030637"/>
                </a:cubicBezTo>
                <a:cubicBezTo>
                  <a:pt x="349520" y="1035803"/>
                  <a:pt x="362155" y="1041737"/>
                  <a:pt x="375351" y="1046136"/>
                </a:cubicBezTo>
                <a:cubicBezTo>
                  <a:pt x="385454" y="1049504"/>
                  <a:pt x="395970" y="1051490"/>
                  <a:pt x="406347" y="1053885"/>
                </a:cubicBezTo>
                <a:cubicBezTo>
                  <a:pt x="429552" y="1059240"/>
                  <a:pt x="452539" y="1065850"/>
                  <a:pt x="476090" y="1069383"/>
                </a:cubicBezTo>
                <a:cubicBezTo>
                  <a:pt x="504305" y="1073615"/>
                  <a:pt x="533020" y="1073593"/>
                  <a:pt x="561330" y="1077132"/>
                </a:cubicBezTo>
                <a:cubicBezTo>
                  <a:pt x="595042" y="1081346"/>
                  <a:pt x="628489" y="1087465"/>
                  <a:pt x="662069" y="1092631"/>
                </a:cubicBezTo>
                <a:lnTo>
                  <a:pt x="1251005" y="1084881"/>
                </a:lnTo>
                <a:cubicBezTo>
                  <a:pt x="1517746" y="1079144"/>
                  <a:pt x="1247720" y="1077639"/>
                  <a:pt x="1514476" y="1061634"/>
                </a:cubicBezTo>
                <a:cubicBezTo>
                  <a:pt x="1599603" y="1056526"/>
                  <a:pt x="1684966" y="1056726"/>
                  <a:pt x="1770198" y="1053885"/>
                </a:cubicBezTo>
                <a:lnTo>
                  <a:pt x="2211900" y="1038387"/>
                </a:lnTo>
                <a:cubicBezTo>
                  <a:pt x="2370416" y="1015739"/>
                  <a:pt x="2236814" y="1032675"/>
                  <a:pt x="2576110" y="1022888"/>
                </a:cubicBezTo>
                <a:lnTo>
                  <a:pt x="3072056" y="1007390"/>
                </a:lnTo>
                <a:cubicBezTo>
                  <a:pt x="3097886" y="1002224"/>
                  <a:pt x="3123527" y="996000"/>
                  <a:pt x="3149547" y="991892"/>
                </a:cubicBezTo>
                <a:cubicBezTo>
                  <a:pt x="3172652" y="988244"/>
                  <a:pt x="3196353" y="988729"/>
                  <a:pt x="3219290" y="984142"/>
                </a:cubicBezTo>
                <a:cubicBezTo>
                  <a:pt x="3235309" y="980938"/>
                  <a:pt x="3249867" y="972317"/>
                  <a:pt x="3265785" y="968644"/>
                </a:cubicBezTo>
                <a:cubicBezTo>
                  <a:pt x="3283582" y="964537"/>
                  <a:pt x="3301948" y="963478"/>
                  <a:pt x="3320029" y="960895"/>
                </a:cubicBezTo>
                <a:cubicBezTo>
                  <a:pt x="3327778" y="955729"/>
                  <a:pt x="3334556" y="948667"/>
                  <a:pt x="3343276" y="945397"/>
                </a:cubicBezTo>
                <a:cubicBezTo>
                  <a:pt x="3357218" y="940169"/>
                  <a:pt x="3428217" y="931048"/>
                  <a:pt x="3436266" y="929898"/>
                </a:cubicBezTo>
                <a:cubicBezTo>
                  <a:pt x="3502670" y="896697"/>
                  <a:pt x="3426451" y="930341"/>
                  <a:pt x="3537005" y="906651"/>
                </a:cubicBezTo>
                <a:cubicBezTo>
                  <a:pt x="3550606" y="903736"/>
                  <a:pt x="3562651" y="895832"/>
                  <a:pt x="3575751" y="891153"/>
                </a:cubicBezTo>
                <a:cubicBezTo>
                  <a:pt x="3598828" y="882911"/>
                  <a:pt x="3622246" y="875654"/>
                  <a:pt x="3645493" y="867905"/>
                </a:cubicBezTo>
                <a:cubicBezTo>
                  <a:pt x="3653242" y="865322"/>
                  <a:pt x="3661233" y="863374"/>
                  <a:pt x="3668741" y="860156"/>
                </a:cubicBezTo>
                <a:cubicBezTo>
                  <a:pt x="3686822" y="852407"/>
                  <a:pt x="3705390" y="845707"/>
                  <a:pt x="3722985" y="836909"/>
                </a:cubicBezTo>
                <a:cubicBezTo>
                  <a:pt x="3776502" y="810150"/>
                  <a:pt x="3712714" y="829789"/>
                  <a:pt x="3777229" y="813661"/>
                </a:cubicBezTo>
                <a:cubicBezTo>
                  <a:pt x="3797893" y="800746"/>
                  <a:pt x="3818326" y="787452"/>
                  <a:pt x="3839222" y="774915"/>
                </a:cubicBezTo>
                <a:cubicBezTo>
                  <a:pt x="3881740" y="749404"/>
                  <a:pt x="3919168" y="733715"/>
                  <a:pt x="3955459" y="697424"/>
                </a:cubicBezTo>
                <a:cubicBezTo>
                  <a:pt x="3965791" y="687092"/>
                  <a:pt x="3977689" y="678117"/>
                  <a:pt x="3986456" y="666427"/>
                </a:cubicBezTo>
                <a:cubicBezTo>
                  <a:pt x="3993387" y="657186"/>
                  <a:pt x="3996788" y="645763"/>
                  <a:pt x="4001954" y="635431"/>
                </a:cubicBezTo>
                <a:cubicBezTo>
                  <a:pt x="4004537" y="625099"/>
                  <a:pt x="4005508" y="614223"/>
                  <a:pt x="4009703" y="604434"/>
                </a:cubicBezTo>
                <a:cubicBezTo>
                  <a:pt x="4013372" y="595874"/>
                  <a:pt x="4024797" y="590492"/>
                  <a:pt x="4025202" y="581187"/>
                </a:cubicBezTo>
                <a:cubicBezTo>
                  <a:pt x="4027449" y="529510"/>
                  <a:pt x="4021578" y="477764"/>
                  <a:pt x="4017453" y="426203"/>
                </a:cubicBezTo>
                <a:cubicBezTo>
                  <a:pt x="4016403" y="413074"/>
                  <a:pt x="4012898" y="400236"/>
                  <a:pt x="4009703" y="387458"/>
                </a:cubicBezTo>
                <a:cubicBezTo>
                  <a:pt x="4004299" y="365843"/>
                  <a:pt x="3993051" y="341857"/>
                  <a:pt x="3978707" y="325464"/>
                </a:cubicBezTo>
                <a:cubicBezTo>
                  <a:pt x="3970202" y="315744"/>
                  <a:pt x="3957516" y="310622"/>
                  <a:pt x="3947710" y="302217"/>
                </a:cubicBezTo>
                <a:cubicBezTo>
                  <a:pt x="3939389" y="295085"/>
                  <a:pt x="3932882" y="285986"/>
                  <a:pt x="3924463" y="278970"/>
                </a:cubicBezTo>
                <a:cubicBezTo>
                  <a:pt x="3851353" y="218045"/>
                  <a:pt x="3880456" y="229872"/>
                  <a:pt x="3815975" y="216976"/>
                </a:cubicBezTo>
                <a:cubicBezTo>
                  <a:pt x="3777153" y="193683"/>
                  <a:pt x="3727105" y="161107"/>
                  <a:pt x="3684239" y="154983"/>
                </a:cubicBezTo>
                <a:lnTo>
                  <a:pt x="3629995" y="147234"/>
                </a:lnTo>
                <a:cubicBezTo>
                  <a:pt x="3611914" y="134319"/>
                  <a:pt x="3595926" y="117800"/>
                  <a:pt x="3575751" y="108488"/>
                </a:cubicBezTo>
                <a:cubicBezTo>
                  <a:pt x="3561485" y="101904"/>
                  <a:pt x="3544715" y="103550"/>
                  <a:pt x="3529256" y="100739"/>
                </a:cubicBezTo>
                <a:cubicBezTo>
                  <a:pt x="3516297" y="98383"/>
                  <a:pt x="3503126" y="96775"/>
                  <a:pt x="3490510" y="92990"/>
                </a:cubicBezTo>
                <a:cubicBezTo>
                  <a:pt x="3477186" y="88993"/>
                  <a:pt x="3464960" y="81891"/>
                  <a:pt x="3451764" y="77492"/>
                </a:cubicBezTo>
                <a:cubicBezTo>
                  <a:pt x="3441660" y="74124"/>
                  <a:pt x="3431100" y="72325"/>
                  <a:pt x="3420768" y="69742"/>
                </a:cubicBezTo>
                <a:cubicBezTo>
                  <a:pt x="3364665" y="32341"/>
                  <a:pt x="3434721" y="73704"/>
                  <a:pt x="3312280" y="46495"/>
                </a:cubicBezTo>
                <a:cubicBezTo>
                  <a:pt x="3293077" y="42228"/>
                  <a:pt x="3277120" y="28019"/>
                  <a:pt x="3258036" y="23248"/>
                </a:cubicBezTo>
                <a:cubicBezTo>
                  <a:pt x="3207021" y="10494"/>
                  <a:pt x="3125695" y="4876"/>
                  <a:pt x="3072056" y="0"/>
                </a:cubicBezTo>
                <a:lnTo>
                  <a:pt x="855798" y="7749"/>
                </a:lnTo>
                <a:cubicBezTo>
                  <a:pt x="836994" y="7942"/>
                  <a:pt x="820037" y="19782"/>
                  <a:pt x="801554" y="23248"/>
                </a:cubicBezTo>
                <a:cubicBezTo>
                  <a:pt x="778564" y="27559"/>
                  <a:pt x="755059" y="28414"/>
                  <a:pt x="731812" y="30997"/>
                </a:cubicBezTo>
                <a:cubicBezTo>
                  <a:pt x="636370" y="69173"/>
                  <a:pt x="761273" y="23898"/>
                  <a:pt x="569080" y="54244"/>
                </a:cubicBezTo>
                <a:cubicBezTo>
                  <a:pt x="559881" y="55697"/>
                  <a:pt x="554817" y="67291"/>
                  <a:pt x="545832" y="69742"/>
                </a:cubicBezTo>
                <a:cubicBezTo>
                  <a:pt x="525741" y="75222"/>
                  <a:pt x="504347" y="73873"/>
                  <a:pt x="483839" y="77492"/>
                </a:cubicBezTo>
                <a:cubicBezTo>
                  <a:pt x="479681" y="78226"/>
                  <a:pt x="394065" y="98066"/>
                  <a:pt x="375351" y="100739"/>
                </a:cubicBezTo>
                <a:cubicBezTo>
                  <a:pt x="352195" y="104047"/>
                  <a:pt x="328856" y="105905"/>
                  <a:pt x="305608" y="108488"/>
                </a:cubicBezTo>
                <a:cubicBezTo>
                  <a:pt x="297859" y="113654"/>
                  <a:pt x="290921" y="120318"/>
                  <a:pt x="282361" y="123987"/>
                </a:cubicBezTo>
                <a:cubicBezTo>
                  <a:pt x="272572" y="128182"/>
                  <a:pt x="261761" y="129426"/>
                  <a:pt x="251364" y="131736"/>
                </a:cubicBezTo>
                <a:cubicBezTo>
                  <a:pt x="215415" y="139724"/>
                  <a:pt x="214690" y="137786"/>
                  <a:pt x="181622" y="147234"/>
                </a:cubicBezTo>
                <a:cubicBezTo>
                  <a:pt x="173768" y="149478"/>
                  <a:pt x="165515" y="151016"/>
                  <a:pt x="158375" y="154983"/>
                </a:cubicBezTo>
                <a:cubicBezTo>
                  <a:pt x="142092" y="164029"/>
                  <a:pt x="125052" y="172809"/>
                  <a:pt x="111880" y="185980"/>
                </a:cubicBezTo>
                <a:cubicBezTo>
                  <a:pt x="106714" y="191146"/>
                  <a:pt x="102646" y="197719"/>
                  <a:pt x="96381" y="201478"/>
                </a:cubicBezTo>
                <a:cubicBezTo>
                  <a:pt x="89377" y="205680"/>
                  <a:pt x="80883" y="206644"/>
                  <a:pt x="73134" y="209227"/>
                </a:cubicBezTo>
                <a:cubicBezTo>
                  <a:pt x="67968" y="219559"/>
                  <a:pt x="63758" y="230428"/>
                  <a:pt x="57636" y="240224"/>
                </a:cubicBezTo>
                <a:cubicBezTo>
                  <a:pt x="46621" y="257848"/>
                  <a:pt x="27635" y="271558"/>
                  <a:pt x="26639" y="294468"/>
                </a:cubicBezTo>
                <a:cubicBezTo>
                  <a:pt x="24395" y="346080"/>
                  <a:pt x="26639" y="397790"/>
                  <a:pt x="26639" y="449451"/>
                </a:cubicBezTo>
              </a:path>
            </a:pathLst>
          </a:custGeom>
          <a:ln w="53975">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r>
              <a:rPr lang="en-CA" sz="3600" b="1" dirty="0">
                <a:solidFill>
                  <a:srgbClr val="0070C0"/>
                </a:solidFill>
              </a:rPr>
              <a:t>1l– 300</a:t>
            </a:r>
          </a:p>
          <a:p>
            <a:pPr algn="ctr"/>
            <a:r>
              <a:rPr lang="en-CA" sz="3600" b="1" dirty="0">
                <a:solidFill>
                  <a:srgbClr val="FF0000"/>
                </a:solidFill>
              </a:rPr>
              <a:t>-$34</a:t>
            </a:r>
            <a:endParaRPr lang="en-CA" sz="3600" b="1" dirty="0">
              <a:solidFill>
                <a:srgbClr val="00B050"/>
              </a:solidFill>
            </a:endParaRPr>
          </a:p>
        </p:txBody>
      </p:sp>
      <p:sp>
        <p:nvSpPr>
          <p:cNvPr id="8" name="Freeform 7"/>
          <p:cNvSpPr/>
          <p:nvPr/>
        </p:nvSpPr>
        <p:spPr>
          <a:xfrm>
            <a:off x="1767254" y="1205062"/>
            <a:ext cx="1174842" cy="931122"/>
          </a:xfrm>
          <a:custGeom>
            <a:avLst/>
            <a:gdLst>
              <a:gd name="connsiteX0" fmla="*/ 18890 w 4025698"/>
              <a:gd name="connsiteY0" fmla="*/ 364210 h 1092631"/>
              <a:gd name="connsiteX1" fmla="*/ 26639 w 4025698"/>
              <a:gd name="connsiteY1" fmla="*/ 790414 h 1092631"/>
              <a:gd name="connsiteX2" fmla="*/ 88632 w 4025698"/>
              <a:gd name="connsiteY2" fmla="*/ 898902 h 1092631"/>
              <a:gd name="connsiteX3" fmla="*/ 111880 w 4025698"/>
              <a:gd name="connsiteY3" fmla="*/ 914400 h 1092631"/>
              <a:gd name="connsiteX4" fmla="*/ 150625 w 4025698"/>
              <a:gd name="connsiteY4" fmla="*/ 960895 h 1092631"/>
              <a:gd name="connsiteX5" fmla="*/ 173873 w 4025698"/>
              <a:gd name="connsiteY5" fmla="*/ 976393 h 1092631"/>
              <a:gd name="connsiteX6" fmla="*/ 336605 w 4025698"/>
              <a:gd name="connsiteY6" fmla="*/ 1030637 h 1092631"/>
              <a:gd name="connsiteX7" fmla="*/ 375351 w 4025698"/>
              <a:gd name="connsiteY7" fmla="*/ 1046136 h 1092631"/>
              <a:gd name="connsiteX8" fmla="*/ 406347 w 4025698"/>
              <a:gd name="connsiteY8" fmla="*/ 1053885 h 1092631"/>
              <a:gd name="connsiteX9" fmla="*/ 476090 w 4025698"/>
              <a:gd name="connsiteY9" fmla="*/ 1069383 h 1092631"/>
              <a:gd name="connsiteX10" fmla="*/ 561330 w 4025698"/>
              <a:gd name="connsiteY10" fmla="*/ 1077132 h 1092631"/>
              <a:gd name="connsiteX11" fmla="*/ 662069 w 4025698"/>
              <a:gd name="connsiteY11" fmla="*/ 1092631 h 1092631"/>
              <a:gd name="connsiteX12" fmla="*/ 1251005 w 4025698"/>
              <a:gd name="connsiteY12" fmla="*/ 1084881 h 1092631"/>
              <a:gd name="connsiteX13" fmla="*/ 1514476 w 4025698"/>
              <a:gd name="connsiteY13" fmla="*/ 1061634 h 1092631"/>
              <a:gd name="connsiteX14" fmla="*/ 1770198 w 4025698"/>
              <a:gd name="connsiteY14" fmla="*/ 1053885 h 1092631"/>
              <a:gd name="connsiteX15" fmla="*/ 2211900 w 4025698"/>
              <a:gd name="connsiteY15" fmla="*/ 1038387 h 1092631"/>
              <a:gd name="connsiteX16" fmla="*/ 2576110 w 4025698"/>
              <a:gd name="connsiteY16" fmla="*/ 1022888 h 1092631"/>
              <a:gd name="connsiteX17" fmla="*/ 3072056 w 4025698"/>
              <a:gd name="connsiteY17" fmla="*/ 1007390 h 1092631"/>
              <a:gd name="connsiteX18" fmla="*/ 3149547 w 4025698"/>
              <a:gd name="connsiteY18" fmla="*/ 991892 h 1092631"/>
              <a:gd name="connsiteX19" fmla="*/ 3219290 w 4025698"/>
              <a:gd name="connsiteY19" fmla="*/ 984142 h 1092631"/>
              <a:gd name="connsiteX20" fmla="*/ 3265785 w 4025698"/>
              <a:gd name="connsiteY20" fmla="*/ 968644 h 1092631"/>
              <a:gd name="connsiteX21" fmla="*/ 3320029 w 4025698"/>
              <a:gd name="connsiteY21" fmla="*/ 960895 h 1092631"/>
              <a:gd name="connsiteX22" fmla="*/ 3343276 w 4025698"/>
              <a:gd name="connsiteY22" fmla="*/ 945397 h 1092631"/>
              <a:gd name="connsiteX23" fmla="*/ 3436266 w 4025698"/>
              <a:gd name="connsiteY23" fmla="*/ 929898 h 1092631"/>
              <a:gd name="connsiteX24" fmla="*/ 3537005 w 4025698"/>
              <a:gd name="connsiteY24" fmla="*/ 906651 h 1092631"/>
              <a:gd name="connsiteX25" fmla="*/ 3575751 w 4025698"/>
              <a:gd name="connsiteY25" fmla="*/ 891153 h 1092631"/>
              <a:gd name="connsiteX26" fmla="*/ 3645493 w 4025698"/>
              <a:gd name="connsiteY26" fmla="*/ 867905 h 1092631"/>
              <a:gd name="connsiteX27" fmla="*/ 3668741 w 4025698"/>
              <a:gd name="connsiteY27" fmla="*/ 860156 h 1092631"/>
              <a:gd name="connsiteX28" fmla="*/ 3722985 w 4025698"/>
              <a:gd name="connsiteY28" fmla="*/ 836909 h 1092631"/>
              <a:gd name="connsiteX29" fmla="*/ 3777229 w 4025698"/>
              <a:gd name="connsiteY29" fmla="*/ 813661 h 1092631"/>
              <a:gd name="connsiteX30" fmla="*/ 3839222 w 4025698"/>
              <a:gd name="connsiteY30" fmla="*/ 774915 h 1092631"/>
              <a:gd name="connsiteX31" fmla="*/ 3955459 w 4025698"/>
              <a:gd name="connsiteY31" fmla="*/ 697424 h 1092631"/>
              <a:gd name="connsiteX32" fmla="*/ 3986456 w 4025698"/>
              <a:gd name="connsiteY32" fmla="*/ 666427 h 1092631"/>
              <a:gd name="connsiteX33" fmla="*/ 4001954 w 4025698"/>
              <a:gd name="connsiteY33" fmla="*/ 635431 h 1092631"/>
              <a:gd name="connsiteX34" fmla="*/ 4009703 w 4025698"/>
              <a:gd name="connsiteY34" fmla="*/ 604434 h 1092631"/>
              <a:gd name="connsiteX35" fmla="*/ 4025202 w 4025698"/>
              <a:gd name="connsiteY35" fmla="*/ 581187 h 1092631"/>
              <a:gd name="connsiteX36" fmla="*/ 4017453 w 4025698"/>
              <a:gd name="connsiteY36" fmla="*/ 426203 h 1092631"/>
              <a:gd name="connsiteX37" fmla="*/ 4009703 w 4025698"/>
              <a:gd name="connsiteY37" fmla="*/ 387458 h 1092631"/>
              <a:gd name="connsiteX38" fmla="*/ 3978707 w 4025698"/>
              <a:gd name="connsiteY38" fmla="*/ 325464 h 1092631"/>
              <a:gd name="connsiteX39" fmla="*/ 3947710 w 4025698"/>
              <a:gd name="connsiteY39" fmla="*/ 302217 h 1092631"/>
              <a:gd name="connsiteX40" fmla="*/ 3924463 w 4025698"/>
              <a:gd name="connsiteY40" fmla="*/ 278970 h 1092631"/>
              <a:gd name="connsiteX41" fmla="*/ 3815975 w 4025698"/>
              <a:gd name="connsiteY41" fmla="*/ 216976 h 1092631"/>
              <a:gd name="connsiteX42" fmla="*/ 3684239 w 4025698"/>
              <a:gd name="connsiteY42" fmla="*/ 154983 h 1092631"/>
              <a:gd name="connsiteX43" fmla="*/ 3629995 w 4025698"/>
              <a:gd name="connsiteY43" fmla="*/ 147234 h 1092631"/>
              <a:gd name="connsiteX44" fmla="*/ 3575751 w 4025698"/>
              <a:gd name="connsiteY44" fmla="*/ 108488 h 1092631"/>
              <a:gd name="connsiteX45" fmla="*/ 3529256 w 4025698"/>
              <a:gd name="connsiteY45" fmla="*/ 100739 h 1092631"/>
              <a:gd name="connsiteX46" fmla="*/ 3490510 w 4025698"/>
              <a:gd name="connsiteY46" fmla="*/ 92990 h 1092631"/>
              <a:gd name="connsiteX47" fmla="*/ 3451764 w 4025698"/>
              <a:gd name="connsiteY47" fmla="*/ 77492 h 1092631"/>
              <a:gd name="connsiteX48" fmla="*/ 3420768 w 4025698"/>
              <a:gd name="connsiteY48" fmla="*/ 69742 h 1092631"/>
              <a:gd name="connsiteX49" fmla="*/ 3312280 w 4025698"/>
              <a:gd name="connsiteY49" fmla="*/ 46495 h 1092631"/>
              <a:gd name="connsiteX50" fmla="*/ 3258036 w 4025698"/>
              <a:gd name="connsiteY50" fmla="*/ 23248 h 1092631"/>
              <a:gd name="connsiteX51" fmla="*/ 3072056 w 4025698"/>
              <a:gd name="connsiteY51" fmla="*/ 0 h 1092631"/>
              <a:gd name="connsiteX52" fmla="*/ 855798 w 4025698"/>
              <a:gd name="connsiteY52" fmla="*/ 7749 h 1092631"/>
              <a:gd name="connsiteX53" fmla="*/ 801554 w 4025698"/>
              <a:gd name="connsiteY53" fmla="*/ 23248 h 1092631"/>
              <a:gd name="connsiteX54" fmla="*/ 731812 w 4025698"/>
              <a:gd name="connsiteY54" fmla="*/ 30997 h 1092631"/>
              <a:gd name="connsiteX55" fmla="*/ 569080 w 4025698"/>
              <a:gd name="connsiteY55" fmla="*/ 54244 h 1092631"/>
              <a:gd name="connsiteX56" fmla="*/ 545832 w 4025698"/>
              <a:gd name="connsiteY56" fmla="*/ 69742 h 1092631"/>
              <a:gd name="connsiteX57" fmla="*/ 483839 w 4025698"/>
              <a:gd name="connsiteY57" fmla="*/ 77492 h 1092631"/>
              <a:gd name="connsiteX58" fmla="*/ 375351 w 4025698"/>
              <a:gd name="connsiteY58" fmla="*/ 100739 h 1092631"/>
              <a:gd name="connsiteX59" fmla="*/ 305608 w 4025698"/>
              <a:gd name="connsiteY59" fmla="*/ 108488 h 1092631"/>
              <a:gd name="connsiteX60" fmla="*/ 282361 w 4025698"/>
              <a:gd name="connsiteY60" fmla="*/ 123987 h 1092631"/>
              <a:gd name="connsiteX61" fmla="*/ 251364 w 4025698"/>
              <a:gd name="connsiteY61" fmla="*/ 131736 h 1092631"/>
              <a:gd name="connsiteX62" fmla="*/ 181622 w 4025698"/>
              <a:gd name="connsiteY62" fmla="*/ 147234 h 1092631"/>
              <a:gd name="connsiteX63" fmla="*/ 158375 w 4025698"/>
              <a:gd name="connsiteY63" fmla="*/ 154983 h 1092631"/>
              <a:gd name="connsiteX64" fmla="*/ 111880 w 4025698"/>
              <a:gd name="connsiteY64" fmla="*/ 185980 h 1092631"/>
              <a:gd name="connsiteX65" fmla="*/ 96381 w 4025698"/>
              <a:gd name="connsiteY65" fmla="*/ 201478 h 1092631"/>
              <a:gd name="connsiteX66" fmla="*/ 73134 w 4025698"/>
              <a:gd name="connsiteY66" fmla="*/ 209227 h 1092631"/>
              <a:gd name="connsiteX67" fmla="*/ 57636 w 4025698"/>
              <a:gd name="connsiteY67" fmla="*/ 240224 h 1092631"/>
              <a:gd name="connsiteX68" fmla="*/ 26639 w 4025698"/>
              <a:gd name="connsiteY68" fmla="*/ 294468 h 1092631"/>
              <a:gd name="connsiteX69" fmla="*/ 26639 w 4025698"/>
              <a:gd name="connsiteY69" fmla="*/ 449451 h 109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025698" h="1092631">
                <a:moveTo>
                  <a:pt x="18890" y="364210"/>
                </a:moveTo>
                <a:cubicBezTo>
                  <a:pt x="-7454" y="522278"/>
                  <a:pt x="-7477" y="502869"/>
                  <a:pt x="26639" y="790414"/>
                </a:cubicBezTo>
                <a:cubicBezTo>
                  <a:pt x="28561" y="806610"/>
                  <a:pt x="67109" y="877379"/>
                  <a:pt x="88632" y="898902"/>
                </a:cubicBezTo>
                <a:cubicBezTo>
                  <a:pt x="95218" y="905488"/>
                  <a:pt x="104725" y="908438"/>
                  <a:pt x="111880" y="914400"/>
                </a:cubicBezTo>
                <a:cubicBezTo>
                  <a:pt x="188055" y="977880"/>
                  <a:pt x="89665" y="899936"/>
                  <a:pt x="150625" y="960895"/>
                </a:cubicBezTo>
                <a:cubicBezTo>
                  <a:pt x="157211" y="967480"/>
                  <a:pt x="165446" y="972427"/>
                  <a:pt x="173873" y="976393"/>
                </a:cubicBezTo>
                <a:cubicBezTo>
                  <a:pt x="283090" y="1027789"/>
                  <a:pt x="250868" y="1018389"/>
                  <a:pt x="336605" y="1030637"/>
                </a:cubicBezTo>
                <a:cubicBezTo>
                  <a:pt x="349520" y="1035803"/>
                  <a:pt x="362155" y="1041737"/>
                  <a:pt x="375351" y="1046136"/>
                </a:cubicBezTo>
                <a:cubicBezTo>
                  <a:pt x="385454" y="1049504"/>
                  <a:pt x="395970" y="1051490"/>
                  <a:pt x="406347" y="1053885"/>
                </a:cubicBezTo>
                <a:cubicBezTo>
                  <a:pt x="429552" y="1059240"/>
                  <a:pt x="452539" y="1065850"/>
                  <a:pt x="476090" y="1069383"/>
                </a:cubicBezTo>
                <a:cubicBezTo>
                  <a:pt x="504305" y="1073615"/>
                  <a:pt x="533020" y="1073593"/>
                  <a:pt x="561330" y="1077132"/>
                </a:cubicBezTo>
                <a:cubicBezTo>
                  <a:pt x="595042" y="1081346"/>
                  <a:pt x="628489" y="1087465"/>
                  <a:pt x="662069" y="1092631"/>
                </a:cubicBezTo>
                <a:lnTo>
                  <a:pt x="1251005" y="1084881"/>
                </a:lnTo>
                <a:cubicBezTo>
                  <a:pt x="1517746" y="1079144"/>
                  <a:pt x="1247720" y="1077639"/>
                  <a:pt x="1514476" y="1061634"/>
                </a:cubicBezTo>
                <a:cubicBezTo>
                  <a:pt x="1599603" y="1056526"/>
                  <a:pt x="1684966" y="1056726"/>
                  <a:pt x="1770198" y="1053885"/>
                </a:cubicBezTo>
                <a:lnTo>
                  <a:pt x="2211900" y="1038387"/>
                </a:lnTo>
                <a:cubicBezTo>
                  <a:pt x="2370416" y="1015739"/>
                  <a:pt x="2236814" y="1032675"/>
                  <a:pt x="2576110" y="1022888"/>
                </a:cubicBezTo>
                <a:lnTo>
                  <a:pt x="3072056" y="1007390"/>
                </a:lnTo>
                <a:cubicBezTo>
                  <a:pt x="3097886" y="1002224"/>
                  <a:pt x="3123527" y="996000"/>
                  <a:pt x="3149547" y="991892"/>
                </a:cubicBezTo>
                <a:cubicBezTo>
                  <a:pt x="3172652" y="988244"/>
                  <a:pt x="3196353" y="988729"/>
                  <a:pt x="3219290" y="984142"/>
                </a:cubicBezTo>
                <a:cubicBezTo>
                  <a:pt x="3235309" y="980938"/>
                  <a:pt x="3249867" y="972317"/>
                  <a:pt x="3265785" y="968644"/>
                </a:cubicBezTo>
                <a:cubicBezTo>
                  <a:pt x="3283582" y="964537"/>
                  <a:pt x="3301948" y="963478"/>
                  <a:pt x="3320029" y="960895"/>
                </a:cubicBezTo>
                <a:cubicBezTo>
                  <a:pt x="3327778" y="955729"/>
                  <a:pt x="3334556" y="948667"/>
                  <a:pt x="3343276" y="945397"/>
                </a:cubicBezTo>
                <a:cubicBezTo>
                  <a:pt x="3357218" y="940169"/>
                  <a:pt x="3428217" y="931048"/>
                  <a:pt x="3436266" y="929898"/>
                </a:cubicBezTo>
                <a:cubicBezTo>
                  <a:pt x="3502670" y="896697"/>
                  <a:pt x="3426451" y="930341"/>
                  <a:pt x="3537005" y="906651"/>
                </a:cubicBezTo>
                <a:cubicBezTo>
                  <a:pt x="3550606" y="903736"/>
                  <a:pt x="3562651" y="895832"/>
                  <a:pt x="3575751" y="891153"/>
                </a:cubicBezTo>
                <a:cubicBezTo>
                  <a:pt x="3598828" y="882911"/>
                  <a:pt x="3622246" y="875654"/>
                  <a:pt x="3645493" y="867905"/>
                </a:cubicBezTo>
                <a:cubicBezTo>
                  <a:pt x="3653242" y="865322"/>
                  <a:pt x="3661233" y="863374"/>
                  <a:pt x="3668741" y="860156"/>
                </a:cubicBezTo>
                <a:cubicBezTo>
                  <a:pt x="3686822" y="852407"/>
                  <a:pt x="3705390" y="845707"/>
                  <a:pt x="3722985" y="836909"/>
                </a:cubicBezTo>
                <a:cubicBezTo>
                  <a:pt x="3776502" y="810150"/>
                  <a:pt x="3712714" y="829789"/>
                  <a:pt x="3777229" y="813661"/>
                </a:cubicBezTo>
                <a:cubicBezTo>
                  <a:pt x="3797893" y="800746"/>
                  <a:pt x="3818326" y="787452"/>
                  <a:pt x="3839222" y="774915"/>
                </a:cubicBezTo>
                <a:cubicBezTo>
                  <a:pt x="3881740" y="749404"/>
                  <a:pt x="3919168" y="733715"/>
                  <a:pt x="3955459" y="697424"/>
                </a:cubicBezTo>
                <a:cubicBezTo>
                  <a:pt x="3965791" y="687092"/>
                  <a:pt x="3977689" y="678117"/>
                  <a:pt x="3986456" y="666427"/>
                </a:cubicBezTo>
                <a:cubicBezTo>
                  <a:pt x="3993387" y="657186"/>
                  <a:pt x="3996788" y="645763"/>
                  <a:pt x="4001954" y="635431"/>
                </a:cubicBezTo>
                <a:cubicBezTo>
                  <a:pt x="4004537" y="625099"/>
                  <a:pt x="4005508" y="614223"/>
                  <a:pt x="4009703" y="604434"/>
                </a:cubicBezTo>
                <a:cubicBezTo>
                  <a:pt x="4013372" y="595874"/>
                  <a:pt x="4024797" y="590492"/>
                  <a:pt x="4025202" y="581187"/>
                </a:cubicBezTo>
                <a:cubicBezTo>
                  <a:pt x="4027449" y="529510"/>
                  <a:pt x="4021578" y="477764"/>
                  <a:pt x="4017453" y="426203"/>
                </a:cubicBezTo>
                <a:cubicBezTo>
                  <a:pt x="4016403" y="413074"/>
                  <a:pt x="4012898" y="400236"/>
                  <a:pt x="4009703" y="387458"/>
                </a:cubicBezTo>
                <a:cubicBezTo>
                  <a:pt x="4004299" y="365843"/>
                  <a:pt x="3993051" y="341857"/>
                  <a:pt x="3978707" y="325464"/>
                </a:cubicBezTo>
                <a:cubicBezTo>
                  <a:pt x="3970202" y="315744"/>
                  <a:pt x="3957516" y="310622"/>
                  <a:pt x="3947710" y="302217"/>
                </a:cubicBezTo>
                <a:cubicBezTo>
                  <a:pt x="3939389" y="295085"/>
                  <a:pt x="3932882" y="285986"/>
                  <a:pt x="3924463" y="278970"/>
                </a:cubicBezTo>
                <a:cubicBezTo>
                  <a:pt x="3851353" y="218045"/>
                  <a:pt x="3880456" y="229872"/>
                  <a:pt x="3815975" y="216976"/>
                </a:cubicBezTo>
                <a:cubicBezTo>
                  <a:pt x="3777153" y="193683"/>
                  <a:pt x="3727105" y="161107"/>
                  <a:pt x="3684239" y="154983"/>
                </a:cubicBezTo>
                <a:lnTo>
                  <a:pt x="3629995" y="147234"/>
                </a:lnTo>
                <a:cubicBezTo>
                  <a:pt x="3611914" y="134319"/>
                  <a:pt x="3595926" y="117800"/>
                  <a:pt x="3575751" y="108488"/>
                </a:cubicBezTo>
                <a:cubicBezTo>
                  <a:pt x="3561485" y="101904"/>
                  <a:pt x="3544715" y="103550"/>
                  <a:pt x="3529256" y="100739"/>
                </a:cubicBezTo>
                <a:cubicBezTo>
                  <a:pt x="3516297" y="98383"/>
                  <a:pt x="3503126" y="96775"/>
                  <a:pt x="3490510" y="92990"/>
                </a:cubicBezTo>
                <a:cubicBezTo>
                  <a:pt x="3477186" y="88993"/>
                  <a:pt x="3464960" y="81891"/>
                  <a:pt x="3451764" y="77492"/>
                </a:cubicBezTo>
                <a:cubicBezTo>
                  <a:pt x="3441660" y="74124"/>
                  <a:pt x="3431100" y="72325"/>
                  <a:pt x="3420768" y="69742"/>
                </a:cubicBezTo>
                <a:cubicBezTo>
                  <a:pt x="3364665" y="32341"/>
                  <a:pt x="3434721" y="73704"/>
                  <a:pt x="3312280" y="46495"/>
                </a:cubicBezTo>
                <a:cubicBezTo>
                  <a:pt x="3293077" y="42228"/>
                  <a:pt x="3277120" y="28019"/>
                  <a:pt x="3258036" y="23248"/>
                </a:cubicBezTo>
                <a:cubicBezTo>
                  <a:pt x="3207021" y="10494"/>
                  <a:pt x="3125695" y="4876"/>
                  <a:pt x="3072056" y="0"/>
                </a:cubicBezTo>
                <a:lnTo>
                  <a:pt x="855798" y="7749"/>
                </a:lnTo>
                <a:cubicBezTo>
                  <a:pt x="836994" y="7942"/>
                  <a:pt x="820037" y="19782"/>
                  <a:pt x="801554" y="23248"/>
                </a:cubicBezTo>
                <a:cubicBezTo>
                  <a:pt x="778564" y="27559"/>
                  <a:pt x="755059" y="28414"/>
                  <a:pt x="731812" y="30997"/>
                </a:cubicBezTo>
                <a:cubicBezTo>
                  <a:pt x="636370" y="69173"/>
                  <a:pt x="761273" y="23898"/>
                  <a:pt x="569080" y="54244"/>
                </a:cubicBezTo>
                <a:cubicBezTo>
                  <a:pt x="559881" y="55697"/>
                  <a:pt x="554817" y="67291"/>
                  <a:pt x="545832" y="69742"/>
                </a:cubicBezTo>
                <a:cubicBezTo>
                  <a:pt x="525741" y="75222"/>
                  <a:pt x="504347" y="73873"/>
                  <a:pt x="483839" y="77492"/>
                </a:cubicBezTo>
                <a:cubicBezTo>
                  <a:pt x="479681" y="78226"/>
                  <a:pt x="394065" y="98066"/>
                  <a:pt x="375351" y="100739"/>
                </a:cubicBezTo>
                <a:cubicBezTo>
                  <a:pt x="352195" y="104047"/>
                  <a:pt x="328856" y="105905"/>
                  <a:pt x="305608" y="108488"/>
                </a:cubicBezTo>
                <a:cubicBezTo>
                  <a:pt x="297859" y="113654"/>
                  <a:pt x="290921" y="120318"/>
                  <a:pt x="282361" y="123987"/>
                </a:cubicBezTo>
                <a:cubicBezTo>
                  <a:pt x="272572" y="128182"/>
                  <a:pt x="261761" y="129426"/>
                  <a:pt x="251364" y="131736"/>
                </a:cubicBezTo>
                <a:cubicBezTo>
                  <a:pt x="215415" y="139724"/>
                  <a:pt x="214690" y="137786"/>
                  <a:pt x="181622" y="147234"/>
                </a:cubicBezTo>
                <a:cubicBezTo>
                  <a:pt x="173768" y="149478"/>
                  <a:pt x="165515" y="151016"/>
                  <a:pt x="158375" y="154983"/>
                </a:cubicBezTo>
                <a:cubicBezTo>
                  <a:pt x="142092" y="164029"/>
                  <a:pt x="125052" y="172809"/>
                  <a:pt x="111880" y="185980"/>
                </a:cubicBezTo>
                <a:cubicBezTo>
                  <a:pt x="106714" y="191146"/>
                  <a:pt x="102646" y="197719"/>
                  <a:pt x="96381" y="201478"/>
                </a:cubicBezTo>
                <a:cubicBezTo>
                  <a:pt x="89377" y="205680"/>
                  <a:pt x="80883" y="206644"/>
                  <a:pt x="73134" y="209227"/>
                </a:cubicBezTo>
                <a:cubicBezTo>
                  <a:pt x="67968" y="219559"/>
                  <a:pt x="63758" y="230428"/>
                  <a:pt x="57636" y="240224"/>
                </a:cubicBezTo>
                <a:cubicBezTo>
                  <a:pt x="46621" y="257848"/>
                  <a:pt x="27635" y="271558"/>
                  <a:pt x="26639" y="294468"/>
                </a:cubicBezTo>
                <a:cubicBezTo>
                  <a:pt x="24395" y="346080"/>
                  <a:pt x="26639" y="397790"/>
                  <a:pt x="26639" y="449451"/>
                </a:cubicBezTo>
              </a:path>
            </a:pathLst>
          </a:custGeom>
          <a:ln w="53975">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r>
              <a:rPr lang="en-CA" sz="3600" b="1" dirty="0">
                <a:solidFill>
                  <a:srgbClr val="0070C0"/>
                </a:solidFill>
              </a:rPr>
              <a:t>2l– 200</a:t>
            </a:r>
          </a:p>
          <a:p>
            <a:pPr algn="ctr"/>
            <a:r>
              <a:rPr lang="en-CA" sz="3600" b="1" dirty="0">
                <a:solidFill>
                  <a:srgbClr val="00FE73"/>
                </a:solidFill>
              </a:rPr>
              <a:t>$50</a:t>
            </a:r>
          </a:p>
        </p:txBody>
      </p:sp>
      <p:sp>
        <p:nvSpPr>
          <p:cNvPr id="9" name="Rectangle 8"/>
          <p:cNvSpPr/>
          <p:nvPr/>
        </p:nvSpPr>
        <p:spPr>
          <a:xfrm rot="19542551">
            <a:off x="2441781" y="2767282"/>
            <a:ext cx="7171033" cy="1323439"/>
          </a:xfrm>
          <a:prstGeom prst="rect">
            <a:avLst/>
          </a:prstGeom>
          <a:noFill/>
        </p:spPr>
        <p:txBody>
          <a:bodyPr wrap="square" lIns="91440" tIns="45720" rIns="91440" bIns="45720">
            <a:spAutoFit/>
          </a:bodyPr>
          <a:lstStyle/>
          <a:p>
            <a:pPr algn="ctr"/>
            <a:r>
              <a:rPr lang="en-US" sz="8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Sample only</a:t>
            </a:r>
          </a:p>
        </p:txBody>
      </p:sp>
    </p:spTree>
    <p:extLst>
      <p:ext uri="{BB962C8B-B14F-4D97-AF65-F5344CB8AC3E}">
        <p14:creationId xmlns:p14="http://schemas.microsoft.com/office/powerpoint/2010/main" val="2198435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7" y="696213"/>
            <a:ext cx="4343400" cy="591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9123" y="0"/>
            <a:ext cx="7762875"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27"/>
          <p:cNvSpPr/>
          <p:nvPr/>
        </p:nvSpPr>
        <p:spPr>
          <a:xfrm>
            <a:off x="4486759" y="3998563"/>
            <a:ext cx="7705239" cy="2859436"/>
          </a:xfrm>
          <a:prstGeom prst="rect">
            <a:avLst/>
          </a:prstGeom>
          <a:gradFill flip="none" rotWithShape="1">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3) Risk: 0.20</a:t>
            </a:r>
          </a:p>
          <a:p>
            <a:pPr algn="ctr"/>
            <a:r>
              <a:rPr lang="en-CA" dirty="0">
                <a:solidFill>
                  <a:schemeClr val="tx1"/>
                </a:solidFill>
              </a:rPr>
              <a:t>Pattern: PCL break</a:t>
            </a:r>
          </a:p>
          <a:p>
            <a:pPr algn="ctr"/>
            <a:r>
              <a:rPr lang="en-CA" dirty="0">
                <a:solidFill>
                  <a:schemeClr val="tx1"/>
                </a:solidFill>
              </a:rPr>
              <a:t>Entry: 1</a:t>
            </a:r>
            <a:r>
              <a:rPr lang="en-CA" baseline="30000" dirty="0">
                <a:solidFill>
                  <a:schemeClr val="tx1"/>
                </a:solidFill>
              </a:rPr>
              <a:t>st</a:t>
            </a:r>
            <a:r>
              <a:rPr lang="en-CA" dirty="0">
                <a:solidFill>
                  <a:schemeClr val="tx1"/>
                </a:solidFill>
              </a:rPr>
              <a:t> too early, 2</a:t>
            </a:r>
            <a:r>
              <a:rPr lang="en-CA" baseline="30000" dirty="0">
                <a:solidFill>
                  <a:schemeClr val="tx1"/>
                </a:solidFill>
              </a:rPr>
              <a:t>nd</a:t>
            </a:r>
            <a:r>
              <a:rPr lang="en-CA" dirty="0">
                <a:solidFill>
                  <a:schemeClr val="tx1"/>
                </a:solidFill>
              </a:rPr>
              <a:t> better / Exit: Ok. Move didn’t continue</a:t>
            </a:r>
          </a:p>
          <a:p>
            <a:pPr algn="ctr"/>
            <a:r>
              <a:rPr lang="en-CA" dirty="0">
                <a:solidFill>
                  <a:schemeClr val="tx1"/>
                </a:solidFill>
              </a:rPr>
              <a:t>Notes: Good idea, just didn’t work out. I could have considered re-entry at the 20MA.</a:t>
            </a:r>
          </a:p>
          <a:p>
            <a:pPr algn="ctr"/>
            <a:r>
              <a:rPr lang="en-CA" dirty="0">
                <a:solidFill>
                  <a:schemeClr val="tx1"/>
                </a:solidFill>
              </a:rPr>
              <a:t>4) Risk: 0.20</a:t>
            </a:r>
          </a:p>
          <a:p>
            <a:pPr algn="ctr"/>
            <a:r>
              <a:rPr lang="en-CA" dirty="0">
                <a:solidFill>
                  <a:schemeClr val="tx1"/>
                </a:solidFill>
              </a:rPr>
              <a:t>Pattern: </a:t>
            </a:r>
            <a:r>
              <a:rPr lang="en-CA" dirty="0" err="1">
                <a:solidFill>
                  <a:schemeClr val="tx1"/>
                </a:solidFill>
              </a:rPr>
              <a:t>Dbl</a:t>
            </a:r>
            <a:r>
              <a:rPr lang="en-CA" dirty="0">
                <a:solidFill>
                  <a:schemeClr val="tx1"/>
                </a:solidFill>
              </a:rPr>
              <a:t> top</a:t>
            </a:r>
          </a:p>
          <a:p>
            <a:pPr algn="ctr"/>
            <a:r>
              <a:rPr lang="en-CA" dirty="0">
                <a:solidFill>
                  <a:schemeClr val="tx1"/>
                </a:solidFill>
              </a:rPr>
              <a:t>Entry: Good</a:t>
            </a:r>
          </a:p>
          <a:p>
            <a:pPr algn="ctr"/>
            <a:r>
              <a:rPr lang="en-CA" dirty="0">
                <a:solidFill>
                  <a:schemeClr val="tx1"/>
                </a:solidFill>
              </a:rPr>
              <a:t>Exit: Ok. Move didn’t continue.</a:t>
            </a:r>
          </a:p>
          <a:p>
            <a:pPr algn="ctr"/>
            <a:r>
              <a:rPr lang="en-CA" dirty="0">
                <a:solidFill>
                  <a:schemeClr val="tx1"/>
                </a:solidFill>
              </a:rPr>
              <a:t>Notes: This was another ok trade that didn’t work.</a:t>
            </a:r>
          </a:p>
        </p:txBody>
      </p:sp>
      <p:sp>
        <p:nvSpPr>
          <p:cNvPr id="7" name="Freeform: Shape 6"/>
          <p:cNvSpPr/>
          <p:nvPr/>
        </p:nvSpPr>
        <p:spPr>
          <a:xfrm>
            <a:off x="7119257" y="2547257"/>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402195" y="114004"/>
            <a:ext cx="2134752" cy="523220"/>
          </a:xfrm>
          <a:prstGeom prst="rect">
            <a:avLst/>
          </a:prstGeom>
          <a:solidFill>
            <a:schemeClr val="bg1"/>
          </a:solidFill>
        </p:spPr>
        <p:txBody>
          <a:bodyPr wrap="none" rtlCol="0">
            <a:spAutoFit/>
          </a:bodyPr>
          <a:lstStyle/>
          <a:p>
            <a:r>
              <a:rPr lang="en-CA" sz="2800" b="1" dirty="0"/>
              <a:t>Tue, June 4</a:t>
            </a:r>
            <a:r>
              <a:rPr lang="en-CA" sz="2800" b="1" baseline="30000" dirty="0"/>
              <a:t>th</a:t>
            </a:r>
            <a:r>
              <a:rPr lang="en-CA" sz="2800" b="1" dirty="0"/>
              <a:t> </a:t>
            </a:r>
          </a:p>
        </p:txBody>
      </p:sp>
      <p:sp>
        <p:nvSpPr>
          <p:cNvPr id="3" name="Freeform 2"/>
          <p:cNvSpPr/>
          <p:nvPr/>
        </p:nvSpPr>
        <p:spPr>
          <a:xfrm>
            <a:off x="746947" y="1106906"/>
            <a:ext cx="1872267" cy="869128"/>
          </a:xfrm>
          <a:custGeom>
            <a:avLst/>
            <a:gdLst>
              <a:gd name="connsiteX0" fmla="*/ 18890 w 4025698"/>
              <a:gd name="connsiteY0" fmla="*/ 364210 h 1092631"/>
              <a:gd name="connsiteX1" fmla="*/ 26639 w 4025698"/>
              <a:gd name="connsiteY1" fmla="*/ 790414 h 1092631"/>
              <a:gd name="connsiteX2" fmla="*/ 88632 w 4025698"/>
              <a:gd name="connsiteY2" fmla="*/ 898902 h 1092631"/>
              <a:gd name="connsiteX3" fmla="*/ 111880 w 4025698"/>
              <a:gd name="connsiteY3" fmla="*/ 914400 h 1092631"/>
              <a:gd name="connsiteX4" fmla="*/ 150625 w 4025698"/>
              <a:gd name="connsiteY4" fmla="*/ 960895 h 1092631"/>
              <a:gd name="connsiteX5" fmla="*/ 173873 w 4025698"/>
              <a:gd name="connsiteY5" fmla="*/ 976393 h 1092631"/>
              <a:gd name="connsiteX6" fmla="*/ 336605 w 4025698"/>
              <a:gd name="connsiteY6" fmla="*/ 1030637 h 1092631"/>
              <a:gd name="connsiteX7" fmla="*/ 375351 w 4025698"/>
              <a:gd name="connsiteY7" fmla="*/ 1046136 h 1092631"/>
              <a:gd name="connsiteX8" fmla="*/ 406347 w 4025698"/>
              <a:gd name="connsiteY8" fmla="*/ 1053885 h 1092631"/>
              <a:gd name="connsiteX9" fmla="*/ 476090 w 4025698"/>
              <a:gd name="connsiteY9" fmla="*/ 1069383 h 1092631"/>
              <a:gd name="connsiteX10" fmla="*/ 561330 w 4025698"/>
              <a:gd name="connsiteY10" fmla="*/ 1077132 h 1092631"/>
              <a:gd name="connsiteX11" fmla="*/ 662069 w 4025698"/>
              <a:gd name="connsiteY11" fmla="*/ 1092631 h 1092631"/>
              <a:gd name="connsiteX12" fmla="*/ 1251005 w 4025698"/>
              <a:gd name="connsiteY12" fmla="*/ 1084881 h 1092631"/>
              <a:gd name="connsiteX13" fmla="*/ 1514476 w 4025698"/>
              <a:gd name="connsiteY13" fmla="*/ 1061634 h 1092631"/>
              <a:gd name="connsiteX14" fmla="*/ 1770198 w 4025698"/>
              <a:gd name="connsiteY14" fmla="*/ 1053885 h 1092631"/>
              <a:gd name="connsiteX15" fmla="*/ 2211900 w 4025698"/>
              <a:gd name="connsiteY15" fmla="*/ 1038387 h 1092631"/>
              <a:gd name="connsiteX16" fmla="*/ 2576110 w 4025698"/>
              <a:gd name="connsiteY16" fmla="*/ 1022888 h 1092631"/>
              <a:gd name="connsiteX17" fmla="*/ 3072056 w 4025698"/>
              <a:gd name="connsiteY17" fmla="*/ 1007390 h 1092631"/>
              <a:gd name="connsiteX18" fmla="*/ 3149547 w 4025698"/>
              <a:gd name="connsiteY18" fmla="*/ 991892 h 1092631"/>
              <a:gd name="connsiteX19" fmla="*/ 3219290 w 4025698"/>
              <a:gd name="connsiteY19" fmla="*/ 984142 h 1092631"/>
              <a:gd name="connsiteX20" fmla="*/ 3265785 w 4025698"/>
              <a:gd name="connsiteY20" fmla="*/ 968644 h 1092631"/>
              <a:gd name="connsiteX21" fmla="*/ 3320029 w 4025698"/>
              <a:gd name="connsiteY21" fmla="*/ 960895 h 1092631"/>
              <a:gd name="connsiteX22" fmla="*/ 3343276 w 4025698"/>
              <a:gd name="connsiteY22" fmla="*/ 945397 h 1092631"/>
              <a:gd name="connsiteX23" fmla="*/ 3436266 w 4025698"/>
              <a:gd name="connsiteY23" fmla="*/ 929898 h 1092631"/>
              <a:gd name="connsiteX24" fmla="*/ 3537005 w 4025698"/>
              <a:gd name="connsiteY24" fmla="*/ 906651 h 1092631"/>
              <a:gd name="connsiteX25" fmla="*/ 3575751 w 4025698"/>
              <a:gd name="connsiteY25" fmla="*/ 891153 h 1092631"/>
              <a:gd name="connsiteX26" fmla="*/ 3645493 w 4025698"/>
              <a:gd name="connsiteY26" fmla="*/ 867905 h 1092631"/>
              <a:gd name="connsiteX27" fmla="*/ 3668741 w 4025698"/>
              <a:gd name="connsiteY27" fmla="*/ 860156 h 1092631"/>
              <a:gd name="connsiteX28" fmla="*/ 3722985 w 4025698"/>
              <a:gd name="connsiteY28" fmla="*/ 836909 h 1092631"/>
              <a:gd name="connsiteX29" fmla="*/ 3777229 w 4025698"/>
              <a:gd name="connsiteY29" fmla="*/ 813661 h 1092631"/>
              <a:gd name="connsiteX30" fmla="*/ 3839222 w 4025698"/>
              <a:gd name="connsiteY30" fmla="*/ 774915 h 1092631"/>
              <a:gd name="connsiteX31" fmla="*/ 3955459 w 4025698"/>
              <a:gd name="connsiteY31" fmla="*/ 697424 h 1092631"/>
              <a:gd name="connsiteX32" fmla="*/ 3986456 w 4025698"/>
              <a:gd name="connsiteY32" fmla="*/ 666427 h 1092631"/>
              <a:gd name="connsiteX33" fmla="*/ 4001954 w 4025698"/>
              <a:gd name="connsiteY33" fmla="*/ 635431 h 1092631"/>
              <a:gd name="connsiteX34" fmla="*/ 4009703 w 4025698"/>
              <a:gd name="connsiteY34" fmla="*/ 604434 h 1092631"/>
              <a:gd name="connsiteX35" fmla="*/ 4025202 w 4025698"/>
              <a:gd name="connsiteY35" fmla="*/ 581187 h 1092631"/>
              <a:gd name="connsiteX36" fmla="*/ 4017453 w 4025698"/>
              <a:gd name="connsiteY36" fmla="*/ 426203 h 1092631"/>
              <a:gd name="connsiteX37" fmla="*/ 4009703 w 4025698"/>
              <a:gd name="connsiteY37" fmla="*/ 387458 h 1092631"/>
              <a:gd name="connsiteX38" fmla="*/ 3978707 w 4025698"/>
              <a:gd name="connsiteY38" fmla="*/ 325464 h 1092631"/>
              <a:gd name="connsiteX39" fmla="*/ 3947710 w 4025698"/>
              <a:gd name="connsiteY39" fmla="*/ 302217 h 1092631"/>
              <a:gd name="connsiteX40" fmla="*/ 3924463 w 4025698"/>
              <a:gd name="connsiteY40" fmla="*/ 278970 h 1092631"/>
              <a:gd name="connsiteX41" fmla="*/ 3815975 w 4025698"/>
              <a:gd name="connsiteY41" fmla="*/ 216976 h 1092631"/>
              <a:gd name="connsiteX42" fmla="*/ 3684239 w 4025698"/>
              <a:gd name="connsiteY42" fmla="*/ 154983 h 1092631"/>
              <a:gd name="connsiteX43" fmla="*/ 3629995 w 4025698"/>
              <a:gd name="connsiteY43" fmla="*/ 147234 h 1092631"/>
              <a:gd name="connsiteX44" fmla="*/ 3575751 w 4025698"/>
              <a:gd name="connsiteY44" fmla="*/ 108488 h 1092631"/>
              <a:gd name="connsiteX45" fmla="*/ 3529256 w 4025698"/>
              <a:gd name="connsiteY45" fmla="*/ 100739 h 1092631"/>
              <a:gd name="connsiteX46" fmla="*/ 3490510 w 4025698"/>
              <a:gd name="connsiteY46" fmla="*/ 92990 h 1092631"/>
              <a:gd name="connsiteX47" fmla="*/ 3451764 w 4025698"/>
              <a:gd name="connsiteY47" fmla="*/ 77492 h 1092631"/>
              <a:gd name="connsiteX48" fmla="*/ 3420768 w 4025698"/>
              <a:gd name="connsiteY48" fmla="*/ 69742 h 1092631"/>
              <a:gd name="connsiteX49" fmla="*/ 3312280 w 4025698"/>
              <a:gd name="connsiteY49" fmla="*/ 46495 h 1092631"/>
              <a:gd name="connsiteX50" fmla="*/ 3258036 w 4025698"/>
              <a:gd name="connsiteY50" fmla="*/ 23248 h 1092631"/>
              <a:gd name="connsiteX51" fmla="*/ 3072056 w 4025698"/>
              <a:gd name="connsiteY51" fmla="*/ 0 h 1092631"/>
              <a:gd name="connsiteX52" fmla="*/ 855798 w 4025698"/>
              <a:gd name="connsiteY52" fmla="*/ 7749 h 1092631"/>
              <a:gd name="connsiteX53" fmla="*/ 801554 w 4025698"/>
              <a:gd name="connsiteY53" fmla="*/ 23248 h 1092631"/>
              <a:gd name="connsiteX54" fmla="*/ 731812 w 4025698"/>
              <a:gd name="connsiteY54" fmla="*/ 30997 h 1092631"/>
              <a:gd name="connsiteX55" fmla="*/ 569080 w 4025698"/>
              <a:gd name="connsiteY55" fmla="*/ 54244 h 1092631"/>
              <a:gd name="connsiteX56" fmla="*/ 545832 w 4025698"/>
              <a:gd name="connsiteY56" fmla="*/ 69742 h 1092631"/>
              <a:gd name="connsiteX57" fmla="*/ 483839 w 4025698"/>
              <a:gd name="connsiteY57" fmla="*/ 77492 h 1092631"/>
              <a:gd name="connsiteX58" fmla="*/ 375351 w 4025698"/>
              <a:gd name="connsiteY58" fmla="*/ 100739 h 1092631"/>
              <a:gd name="connsiteX59" fmla="*/ 305608 w 4025698"/>
              <a:gd name="connsiteY59" fmla="*/ 108488 h 1092631"/>
              <a:gd name="connsiteX60" fmla="*/ 282361 w 4025698"/>
              <a:gd name="connsiteY60" fmla="*/ 123987 h 1092631"/>
              <a:gd name="connsiteX61" fmla="*/ 251364 w 4025698"/>
              <a:gd name="connsiteY61" fmla="*/ 131736 h 1092631"/>
              <a:gd name="connsiteX62" fmla="*/ 181622 w 4025698"/>
              <a:gd name="connsiteY62" fmla="*/ 147234 h 1092631"/>
              <a:gd name="connsiteX63" fmla="*/ 158375 w 4025698"/>
              <a:gd name="connsiteY63" fmla="*/ 154983 h 1092631"/>
              <a:gd name="connsiteX64" fmla="*/ 111880 w 4025698"/>
              <a:gd name="connsiteY64" fmla="*/ 185980 h 1092631"/>
              <a:gd name="connsiteX65" fmla="*/ 96381 w 4025698"/>
              <a:gd name="connsiteY65" fmla="*/ 201478 h 1092631"/>
              <a:gd name="connsiteX66" fmla="*/ 73134 w 4025698"/>
              <a:gd name="connsiteY66" fmla="*/ 209227 h 1092631"/>
              <a:gd name="connsiteX67" fmla="*/ 57636 w 4025698"/>
              <a:gd name="connsiteY67" fmla="*/ 240224 h 1092631"/>
              <a:gd name="connsiteX68" fmla="*/ 26639 w 4025698"/>
              <a:gd name="connsiteY68" fmla="*/ 294468 h 1092631"/>
              <a:gd name="connsiteX69" fmla="*/ 26639 w 4025698"/>
              <a:gd name="connsiteY69" fmla="*/ 449451 h 109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025698" h="1092631">
                <a:moveTo>
                  <a:pt x="18890" y="364210"/>
                </a:moveTo>
                <a:cubicBezTo>
                  <a:pt x="-7454" y="522278"/>
                  <a:pt x="-7477" y="502869"/>
                  <a:pt x="26639" y="790414"/>
                </a:cubicBezTo>
                <a:cubicBezTo>
                  <a:pt x="28561" y="806610"/>
                  <a:pt x="67109" y="877379"/>
                  <a:pt x="88632" y="898902"/>
                </a:cubicBezTo>
                <a:cubicBezTo>
                  <a:pt x="95218" y="905488"/>
                  <a:pt x="104725" y="908438"/>
                  <a:pt x="111880" y="914400"/>
                </a:cubicBezTo>
                <a:cubicBezTo>
                  <a:pt x="188055" y="977880"/>
                  <a:pt x="89665" y="899936"/>
                  <a:pt x="150625" y="960895"/>
                </a:cubicBezTo>
                <a:cubicBezTo>
                  <a:pt x="157211" y="967480"/>
                  <a:pt x="165446" y="972427"/>
                  <a:pt x="173873" y="976393"/>
                </a:cubicBezTo>
                <a:cubicBezTo>
                  <a:pt x="283090" y="1027789"/>
                  <a:pt x="250868" y="1018389"/>
                  <a:pt x="336605" y="1030637"/>
                </a:cubicBezTo>
                <a:cubicBezTo>
                  <a:pt x="349520" y="1035803"/>
                  <a:pt x="362155" y="1041737"/>
                  <a:pt x="375351" y="1046136"/>
                </a:cubicBezTo>
                <a:cubicBezTo>
                  <a:pt x="385454" y="1049504"/>
                  <a:pt x="395970" y="1051490"/>
                  <a:pt x="406347" y="1053885"/>
                </a:cubicBezTo>
                <a:cubicBezTo>
                  <a:pt x="429552" y="1059240"/>
                  <a:pt x="452539" y="1065850"/>
                  <a:pt x="476090" y="1069383"/>
                </a:cubicBezTo>
                <a:cubicBezTo>
                  <a:pt x="504305" y="1073615"/>
                  <a:pt x="533020" y="1073593"/>
                  <a:pt x="561330" y="1077132"/>
                </a:cubicBezTo>
                <a:cubicBezTo>
                  <a:pt x="595042" y="1081346"/>
                  <a:pt x="628489" y="1087465"/>
                  <a:pt x="662069" y="1092631"/>
                </a:cubicBezTo>
                <a:lnTo>
                  <a:pt x="1251005" y="1084881"/>
                </a:lnTo>
                <a:cubicBezTo>
                  <a:pt x="1517746" y="1079144"/>
                  <a:pt x="1247720" y="1077639"/>
                  <a:pt x="1514476" y="1061634"/>
                </a:cubicBezTo>
                <a:cubicBezTo>
                  <a:pt x="1599603" y="1056526"/>
                  <a:pt x="1684966" y="1056726"/>
                  <a:pt x="1770198" y="1053885"/>
                </a:cubicBezTo>
                <a:lnTo>
                  <a:pt x="2211900" y="1038387"/>
                </a:lnTo>
                <a:cubicBezTo>
                  <a:pt x="2370416" y="1015739"/>
                  <a:pt x="2236814" y="1032675"/>
                  <a:pt x="2576110" y="1022888"/>
                </a:cubicBezTo>
                <a:lnTo>
                  <a:pt x="3072056" y="1007390"/>
                </a:lnTo>
                <a:cubicBezTo>
                  <a:pt x="3097886" y="1002224"/>
                  <a:pt x="3123527" y="996000"/>
                  <a:pt x="3149547" y="991892"/>
                </a:cubicBezTo>
                <a:cubicBezTo>
                  <a:pt x="3172652" y="988244"/>
                  <a:pt x="3196353" y="988729"/>
                  <a:pt x="3219290" y="984142"/>
                </a:cubicBezTo>
                <a:cubicBezTo>
                  <a:pt x="3235309" y="980938"/>
                  <a:pt x="3249867" y="972317"/>
                  <a:pt x="3265785" y="968644"/>
                </a:cubicBezTo>
                <a:cubicBezTo>
                  <a:pt x="3283582" y="964537"/>
                  <a:pt x="3301948" y="963478"/>
                  <a:pt x="3320029" y="960895"/>
                </a:cubicBezTo>
                <a:cubicBezTo>
                  <a:pt x="3327778" y="955729"/>
                  <a:pt x="3334556" y="948667"/>
                  <a:pt x="3343276" y="945397"/>
                </a:cubicBezTo>
                <a:cubicBezTo>
                  <a:pt x="3357218" y="940169"/>
                  <a:pt x="3428217" y="931048"/>
                  <a:pt x="3436266" y="929898"/>
                </a:cubicBezTo>
                <a:cubicBezTo>
                  <a:pt x="3502670" y="896697"/>
                  <a:pt x="3426451" y="930341"/>
                  <a:pt x="3537005" y="906651"/>
                </a:cubicBezTo>
                <a:cubicBezTo>
                  <a:pt x="3550606" y="903736"/>
                  <a:pt x="3562651" y="895832"/>
                  <a:pt x="3575751" y="891153"/>
                </a:cubicBezTo>
                <a:cubicBezTo>
                  <a:pt x="3598828" y="882911"/>
                  <a:pt x="3622246" y="875654"/>
                  <a:pt x="3645493" y="867905"/>
                </a:cubicBezTo>
                <a:cubicBezTo>
                  <a:pt x="3653242" y="865322"/>
                  <a:pt x="3661233" y="863374"/>
                  <a:pt x="3668741" y="860156"/>
                </a:cubicBezTo>
                <a:cubicBezTo>
                  <a:pt x="3686822" y="852407"/>
                  <a:pt x="3705390" y="845707"/>
                  <a:pt x="3722985" y="836909"/>
                </a:cubicBezTo>
                <a:cubicBezTo>
                  <a:pt x="3776502" y="810150"/>
                  <a:pt x="3712714" y="829789"/>
                  <a:pt x="3777229" y="813661"/>
                </a:cubicBezTo>
                <a:cubicBezTo>
                  <a:pt x="3797893" y="800746"/>
                  <a:pt x="3818326" y="787452"/>
                  <a:pt x="3839222" y="774915"/>
                </a:cubicBezTo>
                <a:cubicBezTo>
                  <a:pt x="3881740" y="749404"/>
                  <a:pt x="3919168" y="733715"/>
                  <a:pt x="3955459" y="697424"/>
                </a:cubicBezTo>
                <a:cubicBezTo>
                  <a:pt x="3965791" y="687092"/>
                  <a:pt x="3977689" y="678117"/>
                  <a:pt x="3986456" y="666427"/>
                </a:cubicBezTo>
                <a:cubicBezTo>
                  <a:pt x="3993387" y="657186"/>
                  <a:pt x="3996788" y="645763"/>
                  <a:pt x="4001954" y="635431"/>
                </a:cubicBezTo>
                <a:cubicBezTo>
                  <a:pt x="4004537" y="625099"/>
                  <a:pt x="4005508" y="614223"/>
                  <a:pt x="4009703" y="604434"/>
                </a:cubicBezTo>
                <a:cubicBezTo>
                  <a:pt x="4013372" y="595874"/>
                  <a:pt x="4024797" y="590492"/>
                  <a:pt x="4025202" y="581187"/>
                </a:cubicBezTo>
                <a:cubicBezTo>
                  <a:pt x="4027449" y="529510"/>
                  <a:pt x="4021578" y="477764"/>
                  <a:pt x="4017453" y="426203"/>
                </a:cubicBezTo>
                <a:cubicBezTo>
                  <a:pt x="4016403" y="413074"/>
                  <a:pt x="4012898" y="400236"/>
                  <a:pt x="4009703" y="387458"/>
                </a:cubicBezTo>
                <a:cubicBezTo>
                  <a:pt x="4004299" y="365843"/>
                  <a:pt x="3993051" y="341857"/>
                  <a:pt x="3978707" y="325464"/>
                </a:cubicBezTo>
                <a:cubicBezTo>
                  <a:pt x="3970202" y="315744"/>
                  <a:pt x="3957516" y="310622"/>
                  <a:pt x="3947710" y="302217"/>
                </a:cubicBezTo>
                <a:cubicBezTo>
                  <a:pt x="3939389" y="295085"/>
                  <a:pt x="3932882" y="285986"/>
                  <a:pt x="3924463" y="278970"/>
                </a:cubicBezTo>
                <a:cubicBezTo>
                  <a:pt x="3851353" y="218045"/>
                  <a:pt x="3880456" y="229872"/>
                  <a:pt x="3815975" y="216976"/>
                </a:cubicBezTo>
                <a:cubicBezTo>
                  <a:pt x="3777153" y="193683"/>
                  <a:pt x="3727105" y="161107"/>
                  <a:pt x="3684239" y="154983"/>
                </a:cubicBezTo>
                <a:lnTo>
                  <a:pt x="3629995" y="147234"/>
                </a:lnTo>
                <a:cubicBezTo>
                  <a:pt x="3611914" y="134319"/>
                  <a:pt x="3595926" y="117800"/>
                  <a:pt x="3575751" y="108488"/>
                </a:cubicBezTo>
                <a:cubicBezTo>
                  <a:pt x="3561485" y="101904"/>
                  <a:pt x="3544715" y="103550"/>
                  <a:pt x="3529256" y="100739"/>
                </a:cubicBezTo>
                <a:cubicBezTo>
                  <a:pt x="3516297" y="98383"/>
                  <a:pt x="3503126" y="96775"/>
                  <a:pt x="3490510" y="92990"/>
                </a:cubicBezTo>
                <a:cubicBezTo>
                  <a:pt x="3477186" y="88993"/>
                  <a:pt x="3464960" y="81891"/>
                  <a:pt x="3451764" y="77492"/>
                </a:cubicBezTo>
                <a:cubicBezTo>
                  <a:pt x="3441660" y="74124"/>
                  <a:pt x="3431100" y="72325"/>
                  <a:pt x="3420768" y="69742"/>
                </a:cubicBezTo>
                <a:cubicBezTo>
                  <a:pt x="3364665" y="32341"/>
                  <a:pt x="3434721" y="73704"/>
                  <a:pt x="3312280" y="46495"/>
                </a:cubicBezTo>
                <a:cubicBezTo>
                  <a:pt x="3293077" y="42228"/>
                  <a:pt x="3277120" y="28019"/>
                  <a:pt x="3258036" y="23248"/>
                </a:cubicBezTo>
                <a:cubicBezTo>
                  <a:pt x="3207021" y="10494"/>
                  <a:pt x="3125695" y="4876"/>
                  <a:pt x="3072056" y="0"/>
                </a:cubicBezTo>
                <a:lnTo>
                  <a:pt x="855798" y="7749"/>
                </a:lnTo>
                <a:cubicBezTo>
                  <a:pt x="836994" y="7942"/>
                  <a:pt x="820037" y="19782"/>
                  <a:pt x="801554" y="23248"/>
                </a:cubicBezTo>
                <a:cubicBezTo>
                  <a:pt x="778564" y="27559"/>
                  <a:pt x="755059" y="28414"/>
                  <a:pt x="731812" y="30997"/>
                </a:cubicBezTo>
                <a:cubicBezTo>
                  <a:pt x="636370" y="69173"/>
                  <a:pt x="761273" y="23898"/>
                  <a:pt x="569080" y="54244"/>
                </a:cubicBezTo>
                <a:cubicBezTo>
                  <a:pt x="559881" y="55697"/>
                  <a:pt x="554817" y="67291"/>
                  <a:pt x="545832" y="69742"/>
                </a:cubicBezTo>
                <a:cubicBezTo>
                  <a:pt x="525741" y="75222"/>
                  <a:pt x="504347" y="73873"/>
                  <a:pt x="483839" y="77492"/>
                </a:cubicBezTo>
                <a:cubicBezTo>
                  <a:pt x="479681" y="78226"/>
                  <a:pt x="394065" y="98066"/>
                  <a:pt x="375351" y="100739"/>
                </a:cubicBezTo>
                <a:cubicBezTo>
                  <a:pt x="352195" y="104047"/>
                  <a:pt x="328856" y="105905"/>
                  <a:pt x="305608" y="108488"/>
                </a:cubicBezTo>
                <a:cubicBezTo>
                  <a:pt x="297859" y="113654"/>
                  <a:pt x="290921" y="120318"/>
                  <a:pt x="282361" y="123987"/>
                </a:cubicBezTo>
                <a:cubicBezTo>
                  <a:pt x="272572" y="128182"/>
                  <a:pt x="261761" y="129426"/>
                  <a:pt x="251364" y="131736"/>
                </a:cubicBezTo>
                <a:cubicBezTo>
                  <a:pt x="215415" y="139724"/>
                  <a:pt x="214690" y="137786"/>
                  <a:pt x="181622" y="147234"/>
                </a:cubicBezTo>
                <a:cubicBezTo>
                  <a:pt x="173768" y="149478"/>
                  <a:pt x="165515" y="151016"/>
                  <a:pt x="158375" y="154983"/>
                </a:cubicBezTo>
                <a:cubicBezTo>
                  <a:pt x="142092" y="164029"/>
                  <a:pt x="125052" y="172809"/>
                  <a:pt x="111880" y="185980"/>
                </a:cubicBezTo>
                <a:cubicBezTo>
                  <a:pt x="106714" y="191146"/>
                  <a:pt x="102646" y="197719"/>
                  <a:pt x="96381" y="201478"/>
                </a:cubicBezTo>
                <a:cubicBezTo>
                  <a:pt x="89377" y="205680"/>
                  <a:pt x="80883" y="206644"/>
                  <a:pt x="73134" y="209227"/>
                </a:cubicBezTo>
                <a:cubicBezTo>
                  <a:pt x="67968" y="219559"/>
                  <a:pt x="63758" y="230428"/>
                  <a:pt x="57636" y="240224"/>
                </a:cubicBezTo>
                <a:cubicBezTo>
                  <a:pt x="46621" y="257848"/>
                  <a:pt x="27635" y="271558"/>
                  <a:pt x="26639" y="294468"/>
                </a:cubicBezTo>
                <a:cubicBezTo>
                  <a:pt x="24395" y="346080"/>
                  <a:pt x="26639" y="397790"/>
                  <a:pt x="26639" y="449451"/>
                </a:cubicBezTo>
              </a:path>
            </a:pathLst>
          </a:custGeom>
          <a:ln w="53975">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r>
              <a:rPr lang="en-CA" sz="3600" b="1" dirty="0">
                <a:solidFill>
                  <a:srgbClr val="0070C0"/>
                </a:solidFill>
              </a:rPr>
              <a:t>3l– 100</a:t>
            </a:r>
          </a:p>
          <a:p>
            <a:pPr algn="ctr"/>
            <a:r>
              <a:rPr lang="en-CA" sz="3600" b="1" dirty="0">
                <a:solidFill>
                  <a:srgbClr val="00FE73"/>
                </a:solidFill>
              </a:rPr>
              <a:t>$92</a:t>
            </a:r>
            <a:endParaRPr lang="en-CA" sz="3600" b="1" dirty="0">
              <a:solidFill>
                <a:srgbClr val="00B050"/>
              </a:solidFill>
            </a:endParaRPr>
          </a:p>
        </p:txBody>
      </p:sp>
      <p:sp>
        <p:nvSpPr>
          <p:cNvPr id="8" name="Freeform 7"/>
          <p:cNvSpPr/>
          <p:nvPr/>
        </p:nvSpPr>
        <p:spPr>
          <a:xfrm>
            <a:off x="2418181" y="4126492"/>
            <a:ext cx="1872267" cy="869128"/>
          </a:xfrm>
          <a:custGeom>
            <a:avLst/>
            <a:gdLst>
              <a:gd name="connsiteX0" fmla="*/ 18890 w 4025698"/>
              <a:gd name="connsiteY0" fmla="*/ 364210 h 1092631"/>
              <a:gd name="connsiteX1" fmla="*/ 26639 w 4025698"/>
              <a:gd name="connsiteY1" fmla="*/ 790414 h 1092631"/>
              <a:gd name="connsiteX2" fmla="*/ 88632 w 4025698"/>
              <a:gd name="connsiteY2" fmla="*/ 898902 h 1092631"/>
              <a:gd name="connsiteX3" fmla="*/ 111880 w 4025698"/>
              <a:gd name="connsiteY3" fmla="*/ 914400 h 1092631"/>
              <a:gd name="connsiteX4" fmla="*/ 150625 w 4025698"/>
              <a:gd name="connsiteY4" fmla="*/ 960895 h 1092631"/>
              <a:gd name="connsiteX5" fmla="*/ 173873 w 4025698"/>
              <a:gd name="connsiteY5" fmla="*/ 976393 h 1092631"/>
              <a:gd name="connsiteX6" fmla="*/ 336605 w 4025698"/>
              <a:gd name="connsiteY6" fmla="*/ 1030637 h 1092631"/>
              <a:gd name="connsiteX7" fmla="*/ 375351 w 4025698"/>
              <a:gd name="connsiteY7" fmla="*/ 1046136 h 1092631"/>
              <a:gd name="connsiteX8" fmla="*/ 406347 w 4025698"/>
              <a:gd name="connsiteY8" fmla="*/ 1053885 h 1092631"/>
              <a:gd name="connsiteX9" fmla="*/ 476090 w 4025698"/>
              <a:gd name="connsiteY9" fmla="*/ 1069383 h 1092631"/>
              <a:gd name="connsiteX10" fmla="*/ 561330 w 4025698"/>
              <a:gd name="connsiteY10" fmla="*/ 1077132 h 1092631"/>
              <a:gd name="connsiteX11" fmla="*/ 662069 w 4025698"/>
              <a:gd name="connsiteY11" fmla="*/ 1092631 h 1092631"/>
              <a:gd name="connsiteX12" fmla="*/ 1251005 w 4025698"/>
              <a:gd name="connsiteY12" fmla="*/ 1084881 h 1092631"/>
              <a:gd name="connsiteX13" fmla="*/ 1514476 w 4025698"/>
              <a:gd name="connsiteY13" fmla="*/ 1061634 h 1092631"/>
              <a:gd name="connsiteX14" fmla="*/ 1770198 w 4025698"/>
              <a:gd name="connsiteY14" fmla="*/ 1053885 h 1092631"/>
              <a:gd name="connsiteX15" fmla="*/ 2211900 w 4025698"/>
              <a:gd name="connsiteY15" fmla="*/ 1038387 h 1092631"/>
              <a:gd name="connsiteX16" fmla="*/ 2576110 w 4025698"/>
              <a:gd name="connsiteY16" fmla="*/ 1022888 h 1092631"/>
              <a:gd name="connsiteX17" fmla="*/ 3072056 w 4025698"/>
              <a:gd name="connsiteY17" fmla="*/ 1007390 h 1092631"/>
              <a:gd name="connsiteX18" fmla="*/ 3149547 w 4025698"/>
              <a:gd name="connsiteY18" fmla="*/ 991892 h 1092631"/>
              <a:gd name="connsiteX19" fmla="*/ 3219290 w 4025698"/>
              <a:gd name="connsiteY19" fmla="*/ 984142 h 1092631"/>
              <a:gd name="connsiteX20" fmla="*/ 3265785 w 4025698"/>
              <a:gd name="connsiteY20" fmla="*/ 968644 h 1092631"/>
              <a:gd name="connsiteX21" fmla="*/ 3320029 w 4025698"/>
              <a:gd name="connsiteY21" fmla="*/ 960895 h 1092631"/>
              <a:gd name="connsiteX22" fmla="*/ 3343276 w 4025698"/>
              <a:gd name="connsiteY22" fmla="*/ 945397 h 1092631"/>
              <a:gd name="connsiteX23" fmla="*/ 3436266 w 4025698"/>
              <a:gd name="connsiteY23" fmla="*/ 929898 h 1092631"/>
              <a:gd name="connsiteX24" fmla="*/ 3537005 w 4025698"/>
              <a:gd name="connsiteY24" fmla="*/ 906651 h 1092631"/>
              <a:gd name="connsiteX25" fmla="*/ 3575751 w 4025698"/>
              <a:gd name="connsiteY25" fmla="*/ 891153 h 1092631"/>
              <a:gd name="connsiteX26" fmla="*/ 3645493 w 4025698"/>
              <a:gd name="connsiteY26" fmla="*/ 867905 h 1092631"/>
              <a:gd name="connsiteX27" fmla="*/ 3668741 w 4025698"/>
              <a:gd name="connsiteY27" fmla="*/ 860156 h 1092631"/>
              <a:gd name="connsiteX28" fmla="*/ 3722985 w 4025698"/>
              <a:gd name="connsiteY28" fmla="*/ 836909 h 1092631"/>
              <a:gd name="connsiteX29" fmla="*/ 3777229 w 4025698"/>
              <a:gd name="connsiteY29" fmla="*/ 813661 h 1092631"/>
              <a:gd name="connsiteX30" fmla="*/ 3839222 w 4025698"/>
              <a:gd name="connsiteY30" fmla="*/ 774915 h 1092631"/>
              <a:gd name="connsiteX31" fmla="*/ 3955459 w 4025698"/>
              <a:gd name="connsiteY31" fmla="*/ 697424 h 1092631"/>
              <a:gd name="connsiteX32" fmla="*/ 3986456 w 4025698"/>
              <a:gd name="connsiteY32" fmla="*/ 666427 h 1092631"/>
              <a:gd name="connsiteX33" fmla="*/ 4001954 w 4025698"/>
              <a:gd name="connsiteY33" fmla="*/ 635431 h 1092631"/>
              <a:gd name="connsiteX34" fmla="*/ 4009703 w 4025698"/>
              <a:gd name="connsiteY34" fmla="*/ 604434 h 1092631"/>
              <a:gd name="connsiteX35" fmla="*/ 4025202 w 4025698"/>
              <a:gd name="connsiteY35" fmla="*/ 581187 h 1092631"/>
              <a:gd name="connsiteX36" fmla="*/ 4017453 w 4025698"/>
              <a:gd name="connsiteY36" fmla="*/ 426203 h 1092631"/>
              <a:gd name="connsiteX37" fmla="*/ 4009703 w 4025698"/>
              <a:gd name="connsiteY37" fmla="*/ 387458 h 1092631"/>
              <a:gd name="connsiteX38" fmla="*/ 3978707 w 4025698"/>
              <a:gd name="connsiteY38" fmla="*/ 325464 h 1092631"/>
              <a:gd name="connsiteX39" fmla="*/ 3947710 w 4025698"/>
              <a:gd name="connsiteY39" fmla="*/ 302217 h 1092631"/>
              <a:gd name="connsiteX40" fmla="*/ 3924463 w 4025698"/>
              <a:gd name="connsiteY40" fmla="*/ 278970 h 1092631"/>
              <a:gd name="connsiteX41" fmla="*/ 3815975 w 4025698"/>
              <a:gd name="connsiteY41" fmla="*/ 216976 h 1092631"/>
              <a:gd name="connsiteX42" fmla="*/ 3684239 w 4025698"/>
              <a:gd name="connsiteY42" fmla="*/ 154983 h 1092631"/>
              <a:gd name="connsiteX43" fmla="*/ 3629995 w 4025698"/>
              <a:gd name="connsiteY43" fmla="*/ 147234 h 1092631"/>
              <a:gd name="connsiteX44" fmla="*/ 3575751 w 4025698"/>
              <a:gd name="connsiteY44" fmla="*/ 108488 h 1092631"/>
              <a:gd name="connsiteX45" fmla="*/ 3529256 w 4025698"/>
              <a:gd name="connsiteY45" fmla="*/ 100739 h 1092631"/>
              <a:gd name="connsiteX46" fmla="*/ 3490510 w 4025698"/>
              <a:gd name="connsiteY46" fmla="*/ 92990 h 1092631"/>
              <a:gd name="connsiteX47" fmla="*/ 3451764 w 4025698"/>
              <a:gd name="connsiteY47" fmla="*/ 77492 h 1092631"/>
              <a:gd name="connsiteX48" fmla="*/ 3420768 w 4025698"/>
              <a:gd name="connsiteY48" fmla="*/ 69742 h 1092631"/>
              <a:gd name="connsiteX49" fmla="*/ 3312280 w 4025698"/>
              <a:gd name="connsiteY49" fmla="*/ 46495 h 1092631"/>
              <a:gd name="connsiteX50" fmla="*/ 3258036 w 4025698"/>
              <a:gd name="connsiteY50" fmla="*/ 23248 h 1092631"/>
              <a:gd name="connsiteX51" fmla="*/ 3072056 w 4025698"/>
              <a:gd name="connsiteY51" fmla="*/ 0 h 1092631"/>
              <a:gd name="connsiteX52" fmla="*/ 855798 w 4025698"/>
              <a:gd name="connsiteY52" fmla="*/ 7749 h 1092631"/>
              <a:gd name="connsiteX53" fmla="*/ 801554 w 4025698"/>
              <a:gd name="connsiteY53" fmla="*/ 23248 h 1092631"/>
              <a:gd name="connsiteX54" fmla="*/ 731812 w 4025698"/>
              <a:gd name="connsiteY54" fmla="*/ 30997 h 1092631"/>
              <a:gd name="connsiteX55" fmla="*/ 569080 w 4025698"/>
              <a:gd name="connsiteY55" fmla="*/ 54244 h 1092631"/>
              <a:gd name="connsiteX56" fmla="*/ 545832 w 4025698"/>
              <a:gd name="connsiteY56" fmla="*/ 69742 h 1092631"/>
              <a:gd name="connsiteX57" fmla="*/ 483839 w 4025698"/>
              <a:gd name="connsiteY57" fmla="*/ 77492 h 1092631"/>
              <a:gd name="connsiteX58" fmla="*/ 375351 w 4025698"/>
              <a:gd name="connsiteY58" fmla="*/ 100739 h 1092631"/>
              <a:gd name="connsiteX59" fmla="*/ 305608 w 4025698"/>
              <a:gd name="connsiteY59" fmla="*/ 108488 h 1092631"/>
              <a:gd name="connsiteX60" fmla="*/ 282361 w 4025698"/>
              <a:gd name="connsiteY60" fmla="*/ 123987 h 1092631"/>
              <a:gd name="connsiteX61" fmla="*/ 251364 w 4025698"/>
              <a:gd name="connsiteY61" fmla="*/ 131736 h 1092631"/>
              <a:gd name="connsiteX62" fmla="*/ 181622 w 4025698"/>
              <a:gd name="connsiteY62" fmla="*/ 147234 h 1092631"/>
              <a:gd name="connsiteX63" fmla="*/ 158375 w 4025698"/>
              <a:gd name="connsiteY63" fmla="*/ 154983 h 1092631"/>
              <a:gd name="connsiteX64" fmla="*/ 111880 w 4025698"/>
              <a:gd name="connsiteY64" fmla="*/ 185980 h 1092631"/>
              <a:gd name="connsiteX65" fmla="*/ 96381 w 4025698"/>
              <a:gd name="connsiteY65" fmla="*/ 201478 h 1092631"/>
              <a:gd name="connsiteX66" fmla="*/ 73134 w 4025698"/>
              <a:gd name="connsiteY66" fmla="*/ 209227 h 1092631"/>
              <a:gd name="connsiteX67" fmla="*/ 57636 w 4025698"/>
              <a:gd name="connsiteY67" fmla="*/ 240224 h 1092631"/>
              <a:gd name="connsiteX68" fmla="*/ 26639 w 4025698"/>
              <a:gd name="connsiteY68" fmla="*/ 294468 h 1092631"/>
              <a:gd name="connsiteX69" fmla="*/ 26639 w 4025698"/>
              <a:gd name="connsiteY69" fmla="*/ 449451 h 109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025698" h="1092631">
                <a:moveTo>
                  <a:pt x="18890" y="364210"/>
                </a:moveTo>
                <a:cubicBezTo>
                  <a:pt x="-7454" y="522278"/>
                  <a:pt x="-7477" y="502869"/>
                  <a:pt x="26639" y="790414"/>
                </a:cubicBezTo>
                <a:cubicBezTo>
                  <a:pt x="28561" y="806610"/>
                  <a:pt x="67109" y="877379"/>
                  <a:pt x="88632" y="898902"/>
                </a:cubicBezTo>
                <a:cubicBezTo>
                  <a:pt x="95218" y="905488"/>
                  <a:pt x="104725" y="908438"/>
                  <a:pt x="111880" y="914400"/>
                </a:cubicBezTo>
                <a:cubicBezTo>
                  <a:pt x="188055" y="977880"/>
                  <a:pt x="89665" y="899936"/>
                  <a:pt x="150625" y="960895"/>
                </a:cubicBezTo>
                <a:cubicBezTo>
                  <a:pt x="157211" y="967480"/>
                  <a:pt x="165446" y="972427"/>
                  <a:pt x="173873" y="976393"/>
                </a:cubicBezTo>
                <a:cubicBezTo>
                  <a:pt x="283090" y="1027789"/>
                  <a:pt x="250868" y="1018389"/>
                  <a:pt x="336605" y="1030637"/>
                </a:cubicBezTo>
                <a:cubicBezTo>
                  <a:pt x="349520" y="1035803"/>
                  <a:pt x="362155" y="1041737"/>
                  <a:pt x="375351" y="1046136"/>
                </a:cubicBezTo>
                <a:cubicBezTo>
                  <a:pt x="385454" y="1049504"/>
                  <a:pt x="395970" y="1051490"/>
                  <a:pt x="406347" y="1053885"/>
                </a:cubicBezTo>
                <a:cubicBezTo>
                  <a:pt x="429552" y="1059240"/>
                  <a:pt x="452539" y="1065850"/>
                  <a:pt x="476090" y="1069383"/>
                </a:cubicBezTo>
                <a:cubicBezTo>
                  <a:pt x="504305" y="1073615"/>
                  <a:pt x="533020" y="1073593"/>
                  <a:pt x="561330" y="1077132"/>
                </a:cubicBezTo>
                <a:cubicBezTo>
                  <a:pt x="595042" y="1081346"/>
                  <a:pt x="628489" y="1087465"/>
                  <a:pt x="662069" y="1092631"/>
                </a:cubicBezTo>
                <a:lnTo>
                  <a:pt x="1251005" y="1084881"/>
                </a:lnTo>
                <a:cubicBezTo>
                  <a:pt x="1517746" y="1079144"/>
                  <a:pt x="1247720" y="1077639"/>
                  <a:pt x="1514476" y="1061634"/>
                </a:cubicBezTo>
                <a:cubicBezTo>
                  <a:pt x="1599603" y="1056526"/>
                  <a:pt x="1684966" y="1056726"/>
                  <a:pt x="1770198" y="1053885"/>
                </a:cubicBezTo>
                <a:lnTo>
                  <a:pt x="2211900" y="1038387"/>
                </a:lnTo>
                <a:cubicBezTo>
                  <a:pt x="2370416" y="1015739"/>
                  <a:pt x="2236814" y="1032675"/>
                  <a:pt x="2576110" y="1022888"/>
                </a:cubicBezTo>
                <a:lnTo>
                  <a:pt x="3072056" y="1007390"/>
                </a:lnTo>
                <a:cubicBezTo>
                  <a:pt x="3097886" y="1002224"/>
                  <a:pt x="3123527" y="996000"/>
                  <a:pt x="3149547" y="991892"/>
                </a:cubicBezTo>
                <a:cubicBezTo>
                  <a:pt x="3172652" y="988244"/>
                  <a:pt x="3196353" y="988729"/>
                  <a:pt x="3219290" y="984142"/>
                </a:cubicBezTo>
                <a:cubicBezTo>
                  <a:pt x="3235309" y="980938"/>
                  <a:pt x="3249867" y="972317"/>
                  <a:pt x="3265785" y="968644"/>
                </a:cubicBezTo>
                <a:cubicBezTo>
                  <a:pt x="3283582" y="964537"/>
                  <a:pt x="3301948" y="963478"/>
                  <a:pt x="3320029" y="960895"/>
                </a:cubicBezTo>
                <a:cubicBezTo>
                  <a:pt x="3327778" y="955729"/>
                  <a:pt x="3334556" y="948667"/>
                  <a:pt x="3343276" y="945397"/>
                </a:cubicBezTo>
                <a:cubicBezTo>
                  <a:pt x="3357218" y="940169"/>
                  <a:pt x="3428217" y="931048"/>
                  <a:pt x="3436266" y="929898"/>
                </a:cubicBezTo>
                <a:cubicBezTo>
                  <a:pt x="3502670" y="896697"/>
                  <a:pt x="3426451" y="930341"/>
                  <a:pt x="3537005" y="906651"/>
                </a:cubicBezTo>
                <a:cubicBezTo>
                  <a:pt x="3550606" y="903736"/>
                  <a:pt x="3562651" y="895832"/>
                  <a:pt x="3575751" y="891153"/>
                </a:cubicBezTo>
                <a:cubicBezTo>
                  <a:pt x="3598828" y="882911"/>
                  <a:pt x="3622246" y="875654"/>
                  <a:pt x="3645493" y="867905"/>
                </a:cubicBezTo>
                <a:cubicBezTo>
                  <a:pt x="3653242" y="865322"/>
                  <a:pt x="3661233" y="863374"/>
                  <a:pt x="3668741" y="860156"/>
                </a:cubicBezTo>
                <a:cubicBezTo>
                  <a:pt x="3686822" y="852407"/>
                  <a:pt x="3705390" y="845707"/>
                  <a:pt x="3722985" y="836909"/>
                </a:cubicBezTo>
                <a:cubicBezTo>
                  <a:pt x="3776502" y="810150"/>
                  <a:pt x="3712714" y="829789"/>
                  <a:pt x="3777229" y="813661"/>
                </a:cubicBezTo>
                <a:cubicBezTo>
                  <a:pt x="3797893" y="800746"/>
                  <a:pt x="3818326" y="787452"/>
                  <a:pt x="3839222" y="774915"/>
                </a:cubicBezTo>
                <a:cubicBezTo>
                  <a:pt x="3881740" y="749404"/>
                  <a:pt x="3919168" y="733715"/>
                  <a:pt x="3955459" y="697424"/>
                </a:cubicBezTo>
                <a:cubicBezTo>
                  <a:pt x="3965791" y="687092"/>
                  <a:pt x="3977689" y="678117"/>
                  <a:pt x="3986456" y="666427"/>
                </a:cubicBezTo>
                <a:cubicBezTo>
                  <a:pt x="3993387" y="657186"/>
                  <a:pt x="3996788" y="645763"/>
                  <a:pt x="4001954" y="635431"/>
                </a:cubicBezTo>
                <a:cubicBezTo>
                  <a:pt x="4004537" y="625099"/>
                  <a:pt x="4005508" y="614223"/>
                  <a:pt x="4009703" y="604434"/>
                </a:cubicBezTo>
                <a:cubicBezTo>
                  <a:pt x="4013372" y="595874"/>
                  <a:pt x="4024797" y="590492"/>
                  <a:pt x="4025202" y="581187"/>
                </a:cubicBezTo>
                <a:cubicBezTo>
                  <a:pt x="4027449" y="529510"/>
                  <a:pt x="4021578" y="477764"/>
                  <a:pt x="4017453" y="426203"/>
                </a:cubicBezTo>
                <a:cubicBezTo>
                  <a:pt x="4016403" y="413074"/>
                  <a:pt x="4012898" y="400236"/>
                  <a:pt x="4009703" y="387458"/>
                </a:cubicBezTo>
                <a:cubicBezTo>
                  <a:pt x="4004299" y="365843"/>
                  <a:pt x="3993051" y="341857"/>
                  <a:pt x="3978707" y="325464"/>
                </a:cubicBezTo>
                <a:cubicBezTo>
                  <a:pt x="3970202" y="315744"/>
                  <a:pt x="3957516" y="310622"/>
                  <a:pt x="3947710" y="302217"/>
                </a:cubicBezTo>
                <a:cubicBezTo>
                  <a:pt x="3939389" y="295085"/>
                  <a:pt x="3932882" y="285986"/>
                  <a:pt x="3924463" y="278970"/>
                </a:cubicBezTo>
                <a:cubicBezTo>
                  <a:pt x="3851353" y="218045"/>
                  <a:pt x="3880456" y="229872"/>
                  <a:pt x="3815975" y="216976"/>
                </a:cubicBezTo>
                <a:cubicBezTo>
                  <a:pt x="3777153" y="193683"/>
                  <a:pt x="3727105" y="161107"/>
                  <a:pt x="3684239" y="154983"/>
                </a:cubicBezTo>
                <a:lnTo>
                  <a:pt x="3629995" y="147234"/>
                </a:lnTo>
                <a:cubicBezTo>
                  <a:pt x="3611914" y="134319"/>
                  <a:pt x="3595926" y="117800"/>
                  <a:pt x="3575751" y="108488"/>
                </a:cubicBezTo>
                <a:cubicBezTo>
                  <a:pt x="3561485" y="101904"/>
                  <a:pt x="3544715" y="103550"/>
                  <a:pt x="3529256" y="100739"/>
                </a:cubicBezTo>
                <a:cubicBezTo>
                  <a:pt x="3516297" y="98383"/>
                  <a:pt x="3503126" y="96775"/>
                  <a:pt x="3490510" y="92990"/>
                </a:cubicBezTo>
                <a:cubicBezTo>
                  <a:pt x="3477186" y="88993"/>
                  <a:pt x="3464960" y="81891"/>
                  <a:pt x="3451764" y="77492"/>
                </a:cubicBezTo>
                <a:cubicBezTo>
                  <a:pt x="3441660" y="74124"/>
                  <a:pt x="3431100" y="72325"/>
                  <a:pt x="3420768" y="69742"/>
                </a:cubicBezTo>
                <a:cubicBezTo>
                  <a:pt x="3364665" y="32341"/>
                  <a:pt x="3434721" y="73704"/>
                  <a:pt x="3312280" y="46495"/>
                </a:cubicBezTo>
                <a:cubicBezTo>
                  <a:pt x="3293077" y="42228"/>
                  <a:pt x="3277120" y="28019"/>
                  <a:pt x="3258036" y="23248"/>
                </a:cubicBezTo>
                <a:cubicBezTo>
                  <a:pt x="3207021" y="10494"/>
                  <a:pt x="3125695" y="4876"/>
                  <a:pt x="3072056" y="0"/>
                </a:cubicBezTo>
                <a:lnTo>
                  <a:pt x="855798" y="7749"/>
                </a:lnTo>
                <a:cubicBezTo>
                  <a:pt x="836994" y="7942"/>
                  <a:pt x="820037" y="19782"/>
                  <a:pt x="801554" y="23248"/>
                </a:cubicBezTo>
                <a:cubicBezTo>
                  <a:pt x="778564" y="27559"/>
                  <a:pt x="755059" y="28414"/>
                  <a:pt x="731812" y="30997"/>
                </a:cubicBezTo>
                <a:cubicBezTo>
                  <a:pt x="636370" y="69173"/>
                  <a:pt x="761273" y="23898"/>
                  <a:pt x="569080" y="54244"/>
                </a:cubicBezTo>
                <a:cubicBezTo>
                  <a:pt x="559881" y="55697"/>
                  <a:pt x="554817" y="67291"/>
                  <a:pt x="545832" y="69742"/>
                </a:cubicBezTo>
                <a:cubicBezTo>
                  <a:pt x="525741" y="75222"/>
                  <a:pt x="504347" y="73873"/>
                  <a:pt x="483839" y="77492"/>
                </a:cubicBezTo>
                <a:cubicBezTo>
                  <a:pt x="479681" y="78226"/>
                  <a:pt x="394065" y="98066"/>
                  <a:pt x="375351" y="100739"/>
                </a:cubicBezTo>
                <a:cubicBezTo>
                  <a:pt x="352195" y="104047"/>
                  <a:pt x="328856" y="105905"/>
                  <a:pt x="305608" y="108488"/>
                </a:cubicBezTo>
                <a:cubicBezTo>
                  <a:pt x="297859" y="113654"/>
                  <a:pt x="290921" y="120318"/>
                  <a:pt x="282361" y="123987"/>
                </a:cubicBezTo>
                <a:cubicBezTo>
                  <a:pt x="272572" y="128182"/>
                  <a:pt x="261761" y="129426"/>
                  <a:pt x="251364" y="131736"/>
                </a:cubicBezTo>
                <a:cubicBezTo>
                  <a:pt x="215415" y="139724"/>
                  <a:pt x="214690" y="137786"/>
                  <a:pt x="181622" y="147234"/>
                </a:cubicBezTo>
                <a:cubicBezTo>
                  <a:pt x="173768" y="149478"/>
                  <a:pt x="165515" y="151016"/>
                  <a:pt x="158375" y="154983"/>
                </a:cubicBezTo>
                <a:cubicBezTo>
                  <a:pt x="142092" y="164029"/>
                  <a:pt x="125052" y="172809"/>
                  <a:pt x="111880" y="185980"/>
                </a:cubicBezTo>
                <a:cubicBezTo>
                  <a:pt x="106714" y="191146"/>
                  <a:pt x="102646" y="197719"/>
                  <a:pt x="96381" y="201478"/>
                </a:cubicBezTo>
                <a:cubicBezTo>
                  <a:pt x="89377" y="205680"/>
                  <a:pt x="80883" y="206644"/>
                  <a:pt x="73134" y="209227"/>
                </a:cubicBezTo>
                <a:cubicBezTo>
                  <a:pt x="67968" y="219559"/>
                  <a:pt x="63758" y="230428"/>
                  <a:pt x="57636" y="240224"/>
                </a:cubicBezTo>
                <a:cubicBezTo>
                  <a:pt x="46621" y="257848"/>
                  <a:pt x="27635" y="271558"/>
                  <a:pt x="26639" y="294468"/>
                </a:cubicBezTo>
                <a:cubicBezTo>
                  <a:pt x="24395" y="346080"/>
                  <a:pt x="26639" y="397790"/>
                  <a:pt x="26639" y="449451"/>
                </a:cubicBezTo>
              </a:path>
            </a:pathLst>
          </a:custGeom>
          <a:ln w="53975">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r>
              <a:rPr lang="en-CA" sz="3600" b="1" dirty="0">
                <a:solidFill>
                  <a:srgbClr val="0070C0"/>
                </a:solidFill>
              </a:rPr>
              <a:t>4s– 100</a:t>
            </a:r>
          </a:p>
          <a:p>
            <a:pPr algn="ctr"/>
            <a:r>
              <a:rPr lang="en-CA" sz="3600" b="1" dirty="0">
                <a:solidFill>
                  <a:srgbClr val="00FE73"/>
                </a:solidFill>
              </a:rPr>
              <a:t>$43</a:t>
            </a:r>
            <a:endParaRPr lang="en-CA" sz="3600" b="1" dirty="0">
              <a:solidFill>
                <a:srgbClr val="00B050"/>
              </a:solidFill>
            </a:endParaRPr>
          </a:p>
        </p:txBody>
      </p:sp>
      <p:sp>
        <p:nvSpPr>
          <p:cNvPr id="9" name="Rectangle 8"/>
          <p:cNvSpPr/>
          <p:nvPr/>
        </p:nvSpPr>
        <p:spPr>
          <a:xfrm rot="19542551">
            <a:off x="2441781" y="2767282"/>
            <a:ext cx="7171033" cy="1323439"/>
          </a:xfrm>
          <a:prstGeom prst="rect">
            <a:avLst/>
          </a:prstGeom>
          <a:noFill/>
        </p:spPr>
        <p:txBody>
          <a:bodyPr wrap="square" lIns="91440" tIns="45720" rIns="91440" bIns="45720">
            <a:spAutoFit/>
          </a:bodyPr>
          <a:lstStyle/>
          <a:p>
            <a:pPr algn="ctr"/>
            <a:r>
              <a:rPr lang="en-US" sz="8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Sample only</a:t>
            </a:r>
          </a:p>
        </p:txBody>
      </p:sp>
    </p:spTree>
    <p:extLst>
      <p:ext uri="{BB962C8B-B14F-4D97-AF65-F5344CB8AC3E}">
        <p14:creationId xmlns:p14="http://schemas.microsoft.com/office/powerpoint/2010/main" val="2195921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5497" y="2698563"/>
            <a:ext cx="7800975"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9123" y="517338"/>
            <a:ext cx="7762875"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reeform: Shape 6"/>
          <p:cNvSpPr/>
          <p:nvPr/>
        </p:nvSpPr>
        <p:spPr>
          <a:xfrm>
            <a:off x="7119257" y="2547257"/>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402195" y="114004"/>
            <a:ext cx="6472541" cy="523220"/>
          </a:xfrm>
          <a:prstGeom prst="rect">
            <a:avLst/>
          </a:prstGeom>
          <a:solidFill>
            <a:schemeClr val="bg1"/>
          </a:solidFill>
        </p:spPr>
        <p:txBody>
          <a:bodyPr wrap="none" rtlCol="0">
            <a:spAutoFit/>
          </a:bodyPr>
          <a:lstStyle/>
          <a:p>
            <a:r>
              <a:rPr lang="en-CA" sz="2800" b="1" dirty="0"/>
              <a:t>Tue, June 4</a:t>
            </a:r>
            <a:r>
              <a:rPr lang="en-CA" sz="2800" b="1" baseline="30000" dirty="0"/>
              <a:t>th</a:t>
            </a:r>
            <a:r>
              <a:rPr lang="en-CA" sz="2800" b="1" dirty="0"/>
              <a:t>  - Trades I should have taken!</a:t>
            </a:r>
          </a:p>
        </p:txBody>
      </p:sp>
      <p:sp>
        <p:nvSpPr>
          <p:cNvPr id="3" name="Freeform 2"/>
          <p:cNvSpPr/>
          <p:nvPr/>
        </p:nvSpPr>
        <p:spPr>
          <a:xfrm rot="21274605">
            <a:off x="4838500" y="665208"/>
            <a:ext cx="6854971" cy="869128"/>
          </a:xfrm>
          <a:custGeom>
            <a:avLst/>
            <a:gdLst>
              <a:gd name="connsiteX0" fmla="*/ 18890 w 4025698"/>
              <a:gd name="connsiteY0" fmla="*/ 364210 h 1092631"/>
              <a:gd name="connsiteX1" fmla="*/ 26639 w 4025698"/>
              <a:gd name="connsiteY1" fmla="*/ 790414 h 1092631"/>
              <a:gd name="connsiteX2" fmla="*/ 88632 w 4025698"/>
              <a:gd name="connsiteY2" fmla="*/ 898902 h 1092631"/>
              <a:gd name="connsiteX3" fmla="*/ 111880 w 4025698"/>
              <a:gd name="connsiteY3" fmla="*/ 914400 h 1092631"/>
              <a:gd name="connsiteX4" fmla="*/ 150625 w 4025698"/>
              <a:gd name="connsiteY4" fmla="*/ 960895 h 1092631"/>
              <a:gd name="connsiteX5" fmla="*/ 173873 w 4025698"/>
              <a:gd name="connsiteY5" fmla="*/ 976393 h 1092631"/>
              <a:gd name="connsiteX6" fmla="*/ 336605 w 4025698"/>
              <a:gd name="connsiteY6" fmla="*/ 1030637 h 1092631"/>
              <a:gd name="connsiteX7" fmla="*/ 375351 w 4025698"/>
              <a:gd name="connsiteY7" fmla="*/ 1046136 h 1092631"/>
              <a:gd name="connsiteX8" fmla="*/ 406347 w 4025698"/>
              <a:gd name="connsiteY8" fmla="*/ 1053885 h 1092631"/>
              <a:gd name="connsiteX9" fmla="*/ 476090 w 4025698"/>
              <a:gd name="connsiteY9" fmla="*/ 1069383 h 1092631"/>
              <a:gd name="connsiteX10" fmla="*/ 561330 w 4025698"/>
              <a:gd name="connsiteY10" fmla="*/ 1077132 h 1092631"/>
              <a:gd name="connsiteX11" fmla="*/ 662069 w 4025698"/>
              <a:gd name="connsiteY11" fmla="*/ 1092631 h 1092631"/>
              <a:gd name="connsiteX12" fmla="*/ 1251005 w 4025698"/>
              <a:gd name="connsiteY12" fmla="*/ 1084881 h 1092631"/>
              <a:gd name="connsiteX13" fmla="*/ 1514476 w 4025698"/>
              <a:gd name="connsiteY13" fmla="*/ 1061634 h 1092631"/>
              <a:gd name="connsiteX14" fmla="*/ 1770198 w 4025698"/>
              <a:gd name="connsiteY14" fmla="*/ 1053885 h 1092631"/>
              <a:gd name="connsiteX15" fmla="*/ 2211900 w 4025698"/>
              <a:gd name="connsiteY15" fmla="*/ 1038387 h 1092631"/>
              <a:gd name="connsiteX16" fmla="*/ 2576110 w 4025698"/>
              <a:gd name="connsiteY16" fmla="*/ 1022888 h 1092631"/>
              <a:gd name="connsiteX17" fmla="*/ 3072056 w 4025698"/>
              <a:gd name="connsiteY17" fmla="*/ 1007390 h 1092631"/>
              <a:gd name="connsiteX18" fmla="*/ 3149547 w 4025698"/>
              <a:gd name="connsiteY18" fmla="*/ 991892 h 1092631"/>
              <a:gd name="connsiteX19" fmla="*/ 3219290 w 4025698"/>
              <a:gd name="connsiteY19" fmla="*/ 984142 h 1092631"/>
              <a:gd name="connsiteX20" fmla="*/ 3265785 w 4025698"/>
              <a:gd name="connsiteY20" fmla="*/ 968644 h 1092631"/>
              <a:gd name="connsiteX21" fmla="*/ 3320029 w 4025698"/>
              <a:gd name="connsiteY21" fmla="*/ 960895 h 1092631"/>
              <a:gd name="connsiteX22" fmla="*/ 3343276 w 4025698"/>
              <a:gd name="connsiteY22" fmla="*/ 945397 h 1092631"/>
              <a:gd name="connsiteX23" fmla="*/ 3436266 w 4025698"/>
              <a:gd name="connsiteY23" fmla="*/ 929898 h 1092631"/>
              <a:gd name="connsiteX24" fmla="*/ 3537005 w 4025698"/>
              <a:gd name="connsiteY24" fmla="*/ 906651 h 1092631"/>
              <a:gd name="connsiteX25" fmla="*/ 3575751 w 4025698"/>
              <a:gd name="connsiteY25" fmla="*/ 891153 h 1092631"/>
              <a:gd name="connsiteX26" fmla="*/ 3645493 w 4025698"/>
              <a:gd name="connsiteY26" fmla="*/ 867905 h 1092631"/>
              <a:gd name="connsiteX27" fmla="*/ 3668741 w 4025698"/>
              <a:gd name="connsiteY27" fmla="*/ 860156 h 1092631"/>
              <a:gd name="connsiteX28" fmla="*/ 3722985 w 4025698"/>
              <a:gd name="connsiteY28" fmla="*/ 836909 h 1092631"/>
              <a:gd name="connsiteX29" fmla="*/ 3777229 w 4025698"/>
              <a:gd name="connsiteY29" fmla="*/ 813661 h 1092631"/>
              <a:gd name="connsiteX30" fmla="*/ 3839222 w 4025698"/>
              <a:gd name="connsiteY30" fmla="*/ 774915 h 1092631"/>
              <a:gd name="connsiteX31" fmla="*/ 3955459 w 4025698"/>
              <a:gd name="connsiteY31" fmla="*/ 697424 h 1092631"/>
              <a:gd name="connsiteX32" fmla="*/ 3986456 w 4025698"/>
              <a:gd name="connsiteY32" fmla="*/ 666427 h 1092631"/>
              <a:gd name="connsiteX33" fmla="*/ 4001954 w 4025698"/>
              <a:gd name="connsiteY33" fmla="*/ 635431 h 1092631"/>
              <a:gd name="connsiteX34" fmla="*/ 4009703 w 4025698"/>
              <a:gd name="connsiteY34" fmla="*/ 604434 h 1092631"/>
              <a:gd name="connsiteX35" fmla="*/ 4025202 w 4025698"/>
              <a:gd name="connsiteY35" fmla="*/ 581187 h 1092631"/>
              <a:gd name="connsiteX36" fmla="*/ 4017453 w 4025698"/>
              <a:gd name="connsiteY36" fmla="*/ 426203 h 1092631"/>
              <a:gd name="connsiteX37" fmla="*/ 4009703 w 4025698"/>
              <a:gd name="connsiteY37" fmla="*/ 387458 h 1092631"/>
              <a:gd name="connsiteX38" fmla="*/ 3978707 w 4025698"/>
              <a:gd name="connsiteY38" fmla="*/ 325464 h 1092631"/>
              <a:gd name="connsiteX39" fmla="*/ 3947710 w 4025698"/>
              <a:gd name="connsiteY39" fmla="*/ 302217 h 1092631"/>
              <a:gd name="connsiteX40" fmla="*/ 3924463 w 4025698"/>
              <a:gd name="connsiteY40" fmla="*/ 278970 h 1092631"/>
              <a:gd name="connsiteX41" fmla="*/ 3815975 w 4025698"/>
              <a:gd name="connsiteY41" fmla="*/ 216976 h 1092631"/>
              <a:gd name="connsiteX42" fmla="*/ 3684239 w 4025698"/>
              <a:gd name="connsiteY42" fmla="*/ 154983 h 1092631"/>
              <a:gd name="connsiteX43" fmla="*/ 3629995 w 4025698"/>
              <a:gd name="connsiteY43" fmla="*/ 147234 h 1092631"/>
              <a:gd name="connsiteX44" fmla="*/ 3575751 w 4025698"/>
              <a:gd name="connsiteY44" fmla="*/ 108488 h 1092631"/>
              <a:gd name="connsiteX45" fmla="*/ 3529256 w 4025698"/>
              <a:gd name="connsiteY45" fmla="*/ 100739 h 1092631"/>
              <a:gd name="connsiteX46" fmla="*/ 3490510 w 4025698"/>
              <a:gd name="connsiteY46" fmla="*/ 92990 h 1092631"/>
              <a:gd name="connsiteX47" fmla="*/ 3451764 w 4025698"/>
              <a:gd name="connsiteY47" fmla="*/ 77492 h 1092631"/>
              <a:gd name="connsiteX48" fmla="*/ 3420768 w 4025698"/>
              <a:gd name="connsiteY48" fmla="*/ 69742 h 1092631"/>
              <a:gd name="connsiteX49" fmla="*/ 3312280 w 4025698"/>
              <a:gd name="connsiteY49" fmla="*/ 46495 h 1092631"/>
              <a:gd name="connsiteX50" fmla="*/ 3258036 w 4025698"/>
              <a:gd name="connsiteY50" fmla="*/ 23248 h 1092631"/>
              <a:gd name="connsiteX51" fmla="*/ 3072056 w 4025698"/>
              <a:gd name="connsiteY51" fmla="*/ 0 h 1092631"/>
              <a:gd name="connsiteX52" fmla="*/ 855798 w 4025698"/>
              <a:gd name="connsiteY52" fmla="*/ 7749 h 1092631"/>
              <a:gd name="connsiteX53" fmla="*/ 801554 w 4025698"/>
              <a:gd name="connsiteY53" fmla="*/ 23248 h 1092631"/>
              <a:gd name="connsiteX54" fmla="*/ 731812 w 4025698"/>
              <a:gd name="connsiteY54" fmla="*/ 30997 h 1092631"/>
              <a:gd name="connsiteX55" fmla="*/ 569080 w 4025698"/>
              <a:gd name="connsiteY55" fmla="*/ 54244 h 1092631"/>
              <a:gd name="connsiteX56" fmla="*/ 545832 w 4025698"/>
              <a:gd name="connsiteY56" fmla="*/ 69742 h 1092631"/>
              <a:gd name="connsiteX57" fmla="*/ 483839 w 4025698"/>
              <a:gd name="connsiteY57" fmla="*/ 77492 h 1092631"/>
              <a:gd name="connsiteX58" fmla="*/ 375351 w 4025698"/>
              <a:gd name="connsiteY58" fmla="*/ 100739 h 1092631"/>
              <a:gd name="connsiteX59" fmla="*/ 305608 w 4025698"/>
              <a:gd name="connsiteY59" fmla="*/ 108488 h 1092631"/>
              <a:gd name="connsiteX60" fmla="*/ 282361 w 4025698"/>
              <a:gd name="connsiteY60" fmla="*/ 123987 h 1092631"/>
              <a:gd name="connsiteX61" fmla="*/ 251364 w 4025698"/>
              <a:gd name="connsiteY61" fmla="*/ 131736 h 1092631"/>
              <a:gd name="connsiteX62" fmla="*/ 181622 w 4025698"/>
              <a:gd name="connsiteY62" fmla="*/ 147234 h 1092631"/>
              <a:gd name="connsiteX63" fmla="*/ 158375 w 4025698"/>
              <a:gd name="connsiteY63" fmla="*/ 154983 h 1092631"/>
              <a:gd name="connsiteX64" fmla="*/ 111880 w 4025698"/>
              <a:gd name="connsiteY64" fmla="*/ 185980 h 1092631"/>
              <a:gd name="connsiteX65" fmla="*/ 96381 w 4025698"/>
              <a:gd name="connsiteY65" fmla="*/ 201478 h 1092631"/>
              <a:gd name="connsiteX66" fmla="*/ 73134 w 4025698"/>
              <a:gd name="connsiteY66" fmla="*/ 209227 h 1092631"/>
              <a:gd name="connsiteX67" fmla="*/ 57636 w 4025698"/>
              <a:gd name="connsiteY67" fmla="*/ 240224 h 1092631"/>
              <a:gd name="connsiteX68" fmla="*/ 26639 w 4025698"/>
              <a:gd name="connsiteY68" fmla="*/ 294468 h 1092631"/>
              <a:gd name="connsiteX69" fmla="*/ 26639 w 4025698"/>
              <a:gd name="connsiteY69" fmla="*/ 449451 h 109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025698" h="1092631">
                <a:moveTo>
                  <a:pt x="18890" y="364210"/>
                </a:moveTo>
                <a:cubicBezTo>
                  <a:pt x="-7454" y="522278"/>
                  <a:pt x="-7477" y="502869"/>
                  <a:pt x="26639" y="790414"/>
                </a:cubicBezTo>
                <a:cubicBezTo>
                  <a:pt x="28561" y="806610"/>
                  <a:pt x="67109" y="877379"/>
                  <a:pt x="88632" y="898902"/>
                </a:cubicBezTo>
                <a:cubicBezTo>
                  <a:pt x="95218" y="905488"/>
                  <a:pt x="104725" y="908438"/>
                  <a:pt x="111880" y="914400"/>
                </a:cubicBezTo>
                <a:cubicBezTo>
                  <a:pt x="188055" y="977880"/>
                  <a:pt x="89665" y="899936"/>
                  <a:pt x="150625" y="960895"/>
                </a:cubicBezTo>
                <a:cubicBezTo>
                  <a:pt x="157211" y="967480"/>
                  <a:pt x="165446" y="972427"/>
                  <a:pt x="173873" y="976393"/>
                </a:cubicBezTo>
                <a:cubicBezTo>
                  <a:pt x="283090" y="1027789"/>
                  <a:pt x="250868" y="1018389"/>
                  <a:pt x="336605" y="1030637"/>
                </a:cubicBezTo>
                <a:cubicBezTo>
                  <a:pt x="349520" y="1035803"/>
                  <a:pt x="362155" y="1041737"/>
                  <a:pt x="375351" y="1046136"/>
                </a:cubicBezTo>
                <a:cubicBezTo>
                  <a:pt x="385454" y="1049504"/>
                  <a:pt x="395970" y="1051490"/>
                  <a:pt x="406347" y="1053885"/>
                </a:cubicBezTo>
                <a:cubicBezTo>
                  <a:pt x="429552" y="1059240"/>
                  <a:pt x="452539" y="1065850"/>
                  <a:pt x="476090" y="1069383"/>
                </a:cubicBezTo>
                <a:cubicBezTo>
                  <a:pt x="504305" y="1073615"/>
                  <a:pt x="533020" y="1073593"/>
                  <a:pt x="561330" y="1077132"/>
                </a:cubicBezTo>
                <a:cubicBezTo>
                  <a:pt x="595042" y="1081346"/>
                  <a:pt x="628489" y="1087465"/>
                  <a:pt x="662069" y="1092631"/>
                </a:cubicBezTo>
                <a:lnTo>
                  <a:pt x="1251005" y="1084881"/>
                </a:lnTo>
                <a:cubicBezTo>
                  <a:pt x="1517746" y="1079144"/>
                  <a:pt x="1247720" y="1077639"/>
                  <a:pt x="1514476" y="1061634"/>
                </a:cubicBezTo>
                <a:cubicBezTo>
                  <a:pt x="1599603" y="1056526"/>
                  <a:pt x="1684966" y="1056726"/>
                  <a:pt x="1770198" y="1053885"/>
                </a:cubicBezTo>
                <a:lnTo>
                  <a:pt x="2211900" y="1038387"/>
                </a:lnTo>
                <a:cubicBezTo>
                  <a:pt x="2370416" y="1015739"/>
                  <a:pt x="2236814" y="1032675"/>
                  <a:pt x="2576110" y="1022888"/>
                </a:cubicBezTo>
                <a:lnTo>
                  <a:pt x="3072056" y="1007390"/>
                </a:lnTo>
                <a:cubicBezTo>
                  <a:pt x="3097886" y="1002224"/>
                  <a:pt x="3123527" y="996000"/>
                  <a:pt x="3149547" y="991892"/>
                </a:cubicBezTo>
                <a:cubicBezTo>
                  <a:pt x="3172652" y="988244"/>
                  <a:pt x="3196353" y="988729"/>
                  <a:pt x="3219290" y="984142"/>
                </a:cubicBezTo>
                <a:cubicBezTo>
                  <a:pt x="3235309" y="980938"/>
                  <a:pt x="3249867" y="972317"/>
                  <a:pt x="3265785" y="968644"/>
                </a:cubicBezTo>
                <a:cubicBezTo>
                  <a:pt x="3283582" y="964537"/>
                  <a:pt x="3301948" y="963478"/>
                  <a:pt x="3320029" y="960895"/>
                </a:cubicBezTo>
                <a:cubicBezTo>
                  <a:pt x="3327778" y="955729"/>
                  <a:pt x="3334556" y="948667"/>
                  <a:pt x="3343276" y="945397"/>
                </a:cubicBezTo>
                <a:cubicBezTo>
                  <a:pt x="3357218" y="940169"/>
                  <a:pt x="3428217" y="931048"/>
                  <a:pt x="3436266" y="929898"/>
                </a:cubicBezTo>
                <a:cubicBezTo>
                  <a:pt x="3502670" y="896697"/>
                  <a:pt x="3426451" y="930341"/>
                  <a:pt x="3537005" y="906651"/>
                </a:cubicBezTo>
                <a:cubicBezTo>
                  <a:pt x="3550606" y="903736"/>
                  <a:pt x="3562651" y="895832"/>
                  <a:pt x="3575751" y="891153"/>
                </a:cubicBezTo>
                <a:cubicBezTo>
                  <a:pt x="3598828" y="882911"/>
                  <a:pt x="3622246" y="875654"/>
                  <a:pt x="3645493" y="867905"/>
                </a:cubicBezTo>
                <a:cubicBezTo>
                  <a:pt x="3653242" y="865322"/>
                  <a:pt x="3661233" y="863374"/>
                  <a:pt x="3668741" y="860156"/>
                </a:cubicBezTo>
                <a:cubicBezTo>
                  <a:pt x="3686822" y="852407"/>
                  <a:pt x="3705390" y="845707"/>
                  <a:pt x="3722985" y="836909"/>
                </a:cubicBezTo>
                <a:cubicBezTo>
                  <a:pt x="3776502" y="810150"/>
                  <a:pt x="3712714" y="829789"/>
                  <a:pt x="3777229" y="813661"/>
                </a:cubicBezTo>
                <a:cubicBezTo>
                  <a:pt x="3797893" y="800746"/>
                  <a:pt x="3818326" y="787452"/>
                  <a:pt x="3839222" y="774915"/>
                </a:cubicBezTo>
                <a:cubicBezTo>
                  <a:pt x="3881740" y="749404"/>
                  <a:pt x="3919168" y="733715"/>
                  <a:pt x="3955459" y="697424"/>
                </a:cubicBezTo>
                <a:cubicBezTo>
                  <a:pt x="3965791" y="687092"/>
                  <a:pt x="3977689" y="678117"/>
                  <a:pt x="3986456" y="666427"/>
                </a:cubicBezTo>
                <a:cubicBezTo>
                  <a:pt x="3993387" y="657186"/>
                  <a:pt x="3996788" y="645763"/>
                  <a:pt x="4001954" y="635431"/>
                </a:cubicBezTo>
                <a:cubicBezTo>
                  <a:pt x="4004537" y="625099"/>
                  <a:pt x="4005508" y="614223"/>
                  <a:pt x="4009703" y="604434"/>
                </a:cubicBezTo>
                <a:cubicBezTo>
                  <a:pt x="4013372" y="595874"/>
                  <a:pt x="4024797" y="590492"/>
                  <a:pt x="4025202" y="581187"/>
                </a:cubicBezTo>
                <a:cubicBezTo>
                  <a:pt x="4027449" y="529510"/>
                  <a:pt x="4021578" y="477764"/>
                  <a:pt x="4017453" y="426203"/>
                </a:cubicBezTo>
                <a:cubicBezTo>
                  <a:pt x="4016403" y="413074"/>
                  <a:pt x="4012898" y="400236"/>
                  <a:pt x="4009703" y="387458"/>
                </a:cubicBezTo>
                <a:cubicBezTo>
                  <a:pt x="4004299" y="365843"/>
                  <a:pt x="3993051" y="341857"/>
                  <a:pt x="3978707" y="325464"/>
                </a:cubicBezTo>
                <a:cubicBezTo>
                  <a:pt x="3970202" y="315744"/>
                  <a:pt x="3957516" y="310622"/>
                  <a:pt x="3947710" y="302217"/>
                </a:cubicBezTo>
                <a:cubicBezTo>
                  <a:pt x="3939389" y="295085"/>
                  <a:pt x="3932882" y="285986"/>
                  <a:pt x="3924463" y="278970"/>
                </a:cubicBezTo>
                <a:cubicBezTo>
                  <a:pt x="3851353" y="218045"/>
                  <a:pt x="3880456" y="229872"/>
                  <a:pt x="3815975" y="216976"/>
                </a:cubicBezTo>
                <a:cubicBezTo>
                  <a:pt x="3777153" y="193683"/>
                  <a:pt x="3727105" y="161107"/>
                  <a:pt x="3684239" y="154983"/>
                </a:cubicBezTo>
                <a:lnTo>
                  <a:pt x="3629995" y="147234"/>
                </a:lnTo>
                <a:cubicBezTo>
                  <a:pt x="3611914" y="134319"/>
                  <a:pt x="3595926" y="117800"/>
                  <a:pt x="3575751" y="108488"/>
                </a:cubicBezTo>
                <a:cubicBezTo>
                  <a:pt x="3561485" y="101904"/>
                  <a:pt x="3544715" y="103550"/>
                  <a:pt x="3529256" y="100739"/>
                </a:cubicBezTo>
                <a:cubicBezTo>
                  <a:pt x="3516297" y="98383"/>
                  <a:pt x="3503126" y="96775"/>
                  <a:pt x="3490510" y="92990"/>
                </a:cubicBezTo>
                <a:cubicBezTo>
                  <a:pt x="3477186" y="88993"/>
                  <a:pt x="3464960" y="81891"/>
                  <a:pt x="3451764" y="77492"/>
                </a:cubicBezTo>
                <a:cubicBezTo>
                  <a:pt x="3441660" y="74124"/>
                  <a:pt x="3431100" y="72325"/>
                  <a:pt x="3420768" y="69742"/>
                </a:cubicBezTo>
                <a:cubicBezTo>
                  <a:pt x="3364665" y="32341"/>
                  <a:pt x="3434721" y="73704"/>
                  <a:pt x="3312280" y="46495"/>
                </a:cubicBezTo>
                <a:cubicBezTo>
                  <a:pt x="3293077" y="42228"/>
                  <a:pt x="3277120" y="28019"/>
                  <a:pt x="3258036" y="23248"/>
                </a:cubicBezTo>
                <a:cubicBezTo>
                  <a:pt x="3207021" y="10494"/>
                  <a:pt x="3125695" y="4876"/>
                  <a:pt x="3072056" y="0"/>
                </a:cubicBezTo>
                <a:lnTo>
                  <a:pt x="855798" y="7749"/>
                </a:lnTo>
                <a:cubicBezTo>
                  <a:pt x="836994" y="7942"/>
                  <a:pt x="820037" y="19782"/>
                  <a:pt x="801554" y="23248"/>
                </a:cubicBezTo>
                <a:cubicBezTo>
                  <a:pt x="778564" y="27559"/>
                  <a:pt x="755059" y="28414"/>
                  <a:pt x="731812" y="30997"/>
                </a:cubicBezTo>
                <a:cubicBezTo>
                  <a:pt x="636370" y="69173"/>
                  <a:pt x="761273" y="23898"/>
                  <a:pt x="569080" y="54244"/>
                </a:cubicBezTo>
                <a:cubicBezTo>
                  <a:pt x="559881" y="55697"/>
                  <a:pt x="554817" y="67291"/>
                  <a:pt x="545832" y="69742"/>
                </a:cubicBezTo>
                <a:cubicBezTo>
                  <a:pt x="525741" y="75222"/>
                  <a:pt x="504347" y="73873"/>
                  <a:pt x="483839" y="77492"/>
                </a:cubicBezTo>
                <a:cubicBezTo>
                  <a:pt x="479681" y="78226"/>
                  <a:pt x="394065" y="98066"/>
                  <a:pt x="375351" y="100739"/>
                </a:cubicBezTo>
                <a:cubicBezTo>
                  <a:pt x="352195" y="104047"/>
                  <a:pt x="328856" y="105905"/>
                  <a:pt x="305608" y="108488"/>
                </a:cubicBezTo>
                <a:cubicBezTo>
                  <a:pt x="297859" y="113654"/>
                  <a:pt x="290921" y="120318"/>
                  <a:pt x="282361" y="123987"/>
                </a:cubicBezTo>
                <a:cubicBezTo>
                  <a:pt x="272572" y="128182"/>
                  <a:pt x="261761" y="129426"/>
                  <a:pt x="251364" y="131736"/>
                </a:cubicBezTo>
                <a:cubicBezTo>
                  <a:pt x="215415" y="139724"/>
                  <a:pt x="214690" y="137786"/>
                  <a:pt x="181622" y="147234"/>
                </a:cubicBezTo>
                <a:cubicBezTo>
                  <a:pt x="173768" y="149478"/>
                  <a:pt x="165515" y="151016"/>
                  <a:pt x="158375" y="154983"/>
                </a:cubicBezTo>
                <a:cubicBezTo>
                  <a:pt x="142092" y="164029"/>
                  <a:pt x="125052" y="172809"/>
                  <a:pt x="111880" y="185980"/>
                </a:cubicBezTo>
                <a:cubicBezTo>
                  <a:pt x="106714" y="191146"/>
                  <a:pt x="102646" y="197719"/>
                  <a:pt x="96381" y="201478"/>
                </a:cubicBezTo>
                <a:cubicBezTo>
                  <a:pt x="89377" y="205680"/>
                  <a:pt x="80883" y="206644"/>
                  <a:pt x="73134" y="209227"/>
                </a:cubicBezTo>
                <a:cubicBezTo>
                  <a:pt x="67968" y="219559"/>
                  <a:pt x="63758" y="230428"/>
                  <a:pt x="57636" y="240224"/>
                </a:cubicBezTo>
                <a:cubicBezTo>
                  <a:pt x="46621" y="257848"/>
                  <a:pt x="27635" y="271558"/>
                  <a:pt x="26639" y="294468"/>
                </a:cubicBezTo>
                <a:cubicBezTo>
                  <a:pt x="24395" y="346080"/>
                  <a:pt x="26639" y="397790"/>
                  <a:pt x="26639" y="449451"/>
                </a:cubicBezTo>
              </a:path>
            </a:pathLst>
          </a:custGeom>
          <a:ln w="53975">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endParaRPr lang="en-CA" sz="3600" b="1" dirty="0">
              <a:solidFill>
                <a:srgbClr val="0070C0"/>
              </a:solidFill>
            </a:endParaRPr>
          </a:p>
        </p:txBody>
      </p:sp>
      <p:sp>
        <p:nvSpPr>
          <p:cNvPr id="11" name="Freeform 10"/>
          <p:cNvSpPr/>
          <p:nvPr/>
        </p:nvSpPr>
        <p:spPr>
          <a:xfrm rot="20186128">
            <a:off x="5263496" y="3498277"/>
            <a:ext cx="1555166" cy="542789"/>
          </a:xfrm>
          <a:custGeom>
            <a:avLst/>
            <a:gdLst>
              <a:gd name="connsiteX0" fmla="*/ 18890 w 4025698"/>
              <a:gd name="connsiteY0" fmla="*/ 364210 h 1092631"/>
              <a:gd name="connsiteX1" fmla="*/ 26639 w 4025698"/>
              <a:gd name="connsiteY1" fmla="*/ 790414 h 1092631"/>
              <a:gd name="connsiteX2" fmla="*/ 88632 w 4025698"/>
              <a:gd name="connsiteY2" fmla="*/ 898902 h 1092631"/>
              <a:gd name="connsiteX3" fmla="*/ 111880 w 4025698"/>
              <a:gd name="connsiteY3" fmla="*/ 914400 h 1092631"/>
              <a:gd name="connsiteX4" fmla="*/ 150625 w 4025698"/>
              <a:gd name="connsiteY4" fmla="*/ 960895 h 1092631"/>
              <a:gd name="connsiteX5" fmla="*/ 173873 w 4025698"/>
              <a:gd name="connsiteY5" fmla="*/ 976393 h 1092631"/>
              <a:gd name="connsiteX6" fmla="*/ 336605 w 4025698"/>
              <a:gd name="connsiteY6" fmla="*/ 1030637 h 1092631"/>
              <a:gd name="connsiteX7" fmla="*/ 375351 w 4025698"/>
              <a:gd name="connsiteY7" fmla="*/ 1046136 h 1092631"/>
              <a:gd name="connsiteX8" fmla="*/ 406347 w 4025698"/>
              <a:gd name="connsiteY8" fmla="*/ 1053885 h 1092631"/>
              <a:gd name="connsiteX9" fmla="*/ 476090 w 4025698"/>
              <a:gd name="connsiteY9" fmla="*/ 1069383 h 1092631"/>
              <a:gd name="connsiteX10" fmla="*/ 561330 w 4025698"/>
              <a:gd name="connsiteY10" fmla="*/ 1077132 h 1092631"/>
              <a:gd name="connsiteX11" fmla="*/ 662069 w 4025698"/>
              <a:gd name="connsiteY11" fmla="*/ 1092631 h 1092631"/>
              <a:gd name="connsiteX12" fmla="*/ 1251005 w 4025698"/>
              <a:gd name="connsiteY12" fmla="*/ 1084881 h 1092631"/>
              <a:gd name="connsiteX13" fmla="*/ 1514476 w 4025698"/>
              <a:gd name="connsiteY13" fmla="*/ 1061634 h 1092631"/>
              <a:gd name="connsiteX14" fmla="*/ 1770198 w 4025698"/>
              <a:gd name="connsiteY14" fmla="*/ 1053885 h 1092631"/>
              <a:gd name="connsiteX15" fmla="*/ 2211900 w 4025698"/>
              <a:gd name="connsiteY15" fmla="*/ 1038387 h 1092631"/>
              <a:gd name="connsiteX16" fmla="*/ 2576110 w 4025698"/>
              <a:gd name="connsiteY16" fmla="*/ 1022888 h 1092631"/>
              <a:gd name="connsiteX17" fmla="*/ 3072056 w 4025698"/>
              <a:gd name="connsiteY17" fmla="*/ 1007390 h 1092631"/>
              <a:gd name="connsiteX18" fmla="*/ 3149547 w 4025698"/>
              <a:gd name="connsiteY18" fmla="*/ 991892 h 1092631"/>
              <a:gd name="connsiteX19" fmla="*/ 3219290 w 4025698"/>
              <a:gd name="connsiteY19" fmla="*/ 984142 h 1092631"/>
              <a:gd name="connsiteX20" fmla="*/ 3265785 w 4025698"/>
              <a:gd name="connsiteY20" fmla="*/ 968644 h 1092631"/>
              <a:gd name="connsiteX21" fmla="*/ 3320029 w 4025698"/>
              <a:gd name="connsiteY21" fmla="*/ 960895 h 1092631"/>
              <a:gd name="connsiteX22" fmla="*/ 3343276 w 4025698"/>
              <a:gd name="connsiteY22" fmla="*/ 945397 h 1092631"/>
              <a:gd name="connsiteX23" fmla="*/ 3436266 w 4025698"/>
              <a:gd name="connsiteY23" fmla="*/ 929898 h 1092631"/>
              <a:gd name="connsiteX24" fmla="*/ 3537005 w 4025698"/>
              <a:gd name="connsiteY24" fmla="*/ 906651 h 1092631"/>
              <a:gd name="connsiteX25" fmla="*/ 3575751 w 4025698"/>
              <a:gd name="connsiteY25" fmla="*/ 891153 h 1092631"/>
              <a:gd name="connsiteX26" fmla="*/ 3645493 w 4025698"/>
              <a:gd name="connsiteY26" fmla="*/ 867905 h 1092631"/>
              <a:gd name="connsiteX27" fmla="*/ 3668741 w 4025698"/>
              <a:gd name="connsiteY27" fmla="*/ 860156 h 1092631"/>
              <a:gd name="connsiteX28" fmla="*/ 3722985 w 4025698"/>
              <a:gd name="connsiteY28" fmla="*/ 836909 h 1092631"/>
              <a:gd name="connsiteX29" fmla="*/ 3777229 w 4025698"/>
              <a:gd name="connsiteY29" fmla="*/ 813661 h 1092631"/>
              <a:gd name="connsiteX30" fmla="*/ 3839222 w 4025698"/>
              <a:gd name="connsiteY30" fmla="*/ 774915 h 1092631"/>
              <a:gd name="connsiteX31" fmla="*/ 3955459 w 4025698"/>
              <a:gd name="connsiteY31" fmla="*/ 697424 h 1092631"/>
              <a:gd name="connsiteX32" fmla="*/ 3986456 w 4025698"/>
              <a:gd name="connsiteY32" fmla="*/ 666427 h 1092631"/>
              <a:gd name="connsiteX33" fmla="*/ 4001954 w 4025698"/>
              <a:gd name="connsiteY33" fmla="*/ 635431 h 1092631"/>
              <a:gd name="connsiteX34" fmla="*/ 4009703 w 4025698"/>
              <a:gd name="connsiteY34" fmla="*/ 604434 h 1092631"/>
              <a:gd name="connsiteX35" fmla="*/ 4025202 w 4025698"/>
              <a:gd name="connsiteY35" fmla="*/ 581187 h 1092631"/>
              <a:gd name="connsiteX36" fmla="*/ 4017453 w 4025698"/>
              <a:gd name="connsiteY36" fmla="*/ 426203 h 1092631"/>
              <a:gd name="connsiteX37" fmla="*/ 4009703 w 4025698"/>
              <a:gd name="connsiteY37" fmla="*/ 387458 h 1092631"/>
              <a:gd name="connsiteX38" fmla="*/ 3978707 w 4025698"/>
              <a:gd name="connsiteY38" fmla="*/ 325464 h 1092631"/>
              <a:gd name="connsiteX39" fmla="*/ 3947710 w 4025698"/>
              <a:gd name="connsiteY39" fmla="*/ 302217 h 1092631"/>
              <a:gd name="connsiteX40" fmla="*/ 3924463 w 4025698"/>
              <a:gd name="connsiteY40" fmla="*/ 278970 h 1092631"/>
              <a:gd name="connsiteX41" fmla="*/ 3815975 w 4025698"/>
              <a:gd name="connsiteY41" fmla="*/ 216976 h 1092631"/>
              <a:gd name="connsiteX42" fmla="*/ 3684239 w 4025698"/>
              <a:gd name="connsiteY42" fmla="*/ 154983 h 1092631"/>
              <a:gd name="connsiteX43" fmla="*/ 3629995 w 4025698"/>
              <a:gd name="connsiteY43" fmla="*/ 147234 h 1092631"/>
              <a:gd name="connsiteX44" fmla="*/ 3575751 w 4025698"/>
              <a:gd name="connsiteY44" fmla="*/ 108488 h 1092631"/>
              <a:gd name="connsiteX45" fmla="*/ 3529256 w 4025698"/>
              <a:gd name="connsiteY45" fmla="*/ 100739 h 1092631"/>
              <a:gd name="connsiteX46" fmla="*/ 3490510 w 4025698"/>
              <a:gd name="connsiteY46" fmla="*/ 92990 h 1092631"/>
              <a:gd name="connsiteX47" fmla="*/ 3451764 w 4025698"/>
              <a:gd name="connsiteY47" fmla="*/ 77492 h 1092631"/>
              <a:gd name="connsiteX48" fmla="*/ 3420768 w 4025698"/>
              <a:gd name="connsiteY48" fmla="*/ 69742 h 1092631"/>
              <a:gd name="connsiteX49" fmla="*/ 3312280 w 4025698"/>
              <a:gd name="connsiteY49" fmla="*/ 46495 h 1092631"/>
              <a:gd name="connsiteX50" fmla="*/ 3258036 w 4025698"/>
              <a:gd name="connsiteY50" fmla="*/ 23248 h 1092631"/>
              <a:gd name="connsiteX51" fmla="*/ 3072056 w 4025698"/>
              <a:gd name="connsiteY51" fmla="*/ 0 h 1092631"/>
              <a:gd name="connsiteX52" fmla="*/ 855798 w 4025698"/>
              <a:gd name="connsiteY52" fmla="*/ 7749 h 1092631"/>
              <a:gd name="connsiteX53" fmla="*/ 801554 w 4025698"/>
              <a:gd name="connsiteY53" fmla="*/ 23248 h 1092631"/>
              <a:gd name="connsiteX54" fmla="*/ 731812 w 4025698"/>
              <a:gd name="connsiteY54" fmla="*/ 30997 h 1092631"/>
              <a:gd name="connsiteX55" fmla="*/ 569080 w 4025698"/>
              <a:gd name="connsiteY55" fmla="*/ 54244 h 1092631"/>
              <a:gd name="connsiteX56" fmla="*/ 545832 w 4025698"/>
              <a:gd name="connsiteY56" fmla="*/ 69742 h 1092631"/>
              <a:gd name="connsiteX57" fmla="*/ 483839 w 4025698"/>
              <a:gd name="connsiteY57" fmla="*/ 77492 h 1092631"/>
              <a:gd name="connsiteX58" fmla="*/ 375351 w 4025698"/>
              <a:gd name="connsiteY58" fmla="*/ 100739 h 1092631"/>
              <a:gd name="connsiteX59" fmla="*/ 305608 w 4025698"/>
              <a:gd name="connsiteY59" fmla="*/ 108488 h 1092631"/>
              <a:gd name="connsiteX60" fmla="*/ 282361 w 4025698"/>
              <a:gd name="connsiteY60" fmla="*/ 123987 h 1092631"/>
              <a:gd name="connsiteX61" fmla="*/ 251364 w 4025698"/>
              <a:gd name="connsiteY61" fmla="*/ 131736 h 1092631"/>
              <a:gd name="connsiteX62" fmla="*/ 181622 w 4025698"/>
              <a:gd name="connsiteY62" fmla="*/ 147234 h 1092631"/>
              <a:gd name="connsiteX63" fmla="*/ 158375 w 4025698"/>
              <a:gd name="connsiteY63" fmla="*/ 154983 h 1092631"/>
              <a:gd name="connsiteX64" fmla="*/ 111880 w 4025698"/>
              <a:gd name="connsiteY64" fmla="*/ 185980 h 1092631"/>
              <a:gd name="connsiteX65" fmla="*/ 96381 w 4025698"/>
              <a:gd name="connsiteY65" fmla="*/ 201478 h 1092631"/>
              <a:gd name="connsiteX66" fmla="*/ 73134 w 4025698"/>
              <a:gd name="connsiteY66" fmla="*/ 209227 h 1092631"/>
              <a:gd name="connsiteX67" fmla="*/ 57636 w 4025698"/>
              <a:gd name="connsiteY67" fmla="*/ 240224 h 1092631"/>
              <a:gd name="connsiteX68" fmla="*/ 26639 w 4025698"/>
              <a:gd name="connsiteY68" fmla="*/ 294468 h 1092631"/>
              <a:gd name="connsiteX69" fmla="*/ 26639 w 4025698"/>
              <a:gd name="connsiteY69" fmla="*/ 449451 h 109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025698" h="1092631">
                <a:moveTo>
                  <a:pt x="18890" y="364210"/>
                </a:moveTo>
                <a:cubicBezTo>
                  <a:pt x="-7454" y="522278"/>
                  <a:pt x="-7477" y="502869"/>
                  <a:pt x="26639" y="790414"/>
                </a:cubicBezTo>
                <a:cubicBezTo>
                  <a:pt x="28561" y="806610"/>
                  <a:pt x="67109" y="877379"/>
                  <a:pt x="88632" y="898902"/>
                </a:cubicBezTo>
                <a:cubicBezTo>
                  <a:pt x="95218" y="905488"/>
                  <a:pt x="104725" y="908438"/>
                  <a:pt x="111880" y="914400"/>
                </a:cubicBezTo>
                <a:cubicBezTo>
                  <a:pt x="188055" y="977880"/>
                  <a:pt x="89665" y="899936"/>
                  <a:pt x="150625" y="960895"/>
                </a:cubicBezTo>
                <a:cubicBezTo>
                  <a:pt x="157211" y="967480"/>
                  <a:pt x="165446" y="972427"/>
                  <a:pt x="173873" y="976393"/>
                </a:cubicBezTo>
                <a:cubicBezTo>
                  <a:pt x="283090" y="1027789"/>
                  <a:pt x="250868" y="1018389"/>
                  <a:pt x="336605" y="1030637"/>
                </a:cubicBezTo>
                <a:cubicBezTo>
                  <a:pt x="349520" y="1035803"/>
                  <a:pt x="362155" y="1041737"/>
                  <a:pt x="375351" y="1046136"/>
                </a:cubicBezTo>
                <a:cubicBezTo>
                  <a:pt x="385454" y="1049504"/>
                  <a:pt x="395970" y="1051490"/>
                  <a:pt x="406347" y="1053885"/>
                </a:cubicBezTo>
                <a:cubicBezTo>
                  <a:pt x="429552" y="1059240"/>
                  <a:pt x="452539" y="1065850"/>
                  <a:pt x="476090" y="1069383"/>
                </a:cubicBezTo>
                <a:cubicBezTo>
                  <a:pt x="504305" y="1073615"/>
                  <a:pt x="533020" y="1073593"/>
                  <a:pt x="561330" y="1077132"/>
                </a:cubicBezTo>
                <a:cubicBezTo>
                  <a:pt x="595042" y="1081346"/>
                  <a:pt x="628489" y="1087465"/>
                  <a:pt x="662069" y="1092631"/>
                </a:cubicBezTo>
                <a:lnTo>
                  <a:pt x="1251005" y="1084881"/>
                </a:lnTo>
                <a:cubicBezTo>
                  <a:pt x="1517746" y="1079144"/>
                  <a:pt x="1247720" y="1077639"/>
                  <a:pt x="1514476" y="1061634"/>
                </a:cubicBezTo>
                <a:cubicBezTo>
                  <a:pt x="1599603" y="1056526"/>
                  <a:pt x="1684966" y="1056726"/>
                  <a:pt x="1770198" y="1053885"/>
                </a:cubicBezTo>
                <a:lnTo>
                  <a:pt x="2211900" y="1038387"/>
                </a:lnTo>
                <a:cubicBezTo>
                  <a:pt x="2370416" y="1015739"/>
                  <a:pt x="2236814" y="1032675"/>
                  <a:pt x="2576110" y="1022888"/>
                </a:cubicBezTo>
                <a:lnTo>
                  <a:pt x="3072056" y="1007390"/>
                </a:lnTo>
                <a:cubicBezTo>
                  <a:pt x="3097886" y="1002224"/>
                  <a:pt x="3123527" y="996000"/>
                  <a:pt x="3149547" y="991892"/>
                </a:cubicBezTo>
                <a:cubicBezTo>
                  <a:pt x="3172652" y="988244"/>
                  <a:pt x="3196353" y="988729"/>
                  <a:pt x="3219290" y="984142"/>
                </a:cubicBezTo>
                <a:cubicBezTo>
                  <a:pt x="3235309" y="980938"/>
                  <a:pt x="3249867" y="972317"/>
                  <a:pt x="3265785" y="968644"/>
                </a:cubicBezTo>
                <a:cubicBezTo>
                  <a:pt x="3283582" y="964537"/>
                  <a:pt x="3301948" y="963478"/>
                  <a:pt x="3320029" y="960895"/>
                </a:cubicBezTo>
                <a:cubicBezTo>
                  <a:pt x="3327778" y="955729"/>
                  <a:pt x="3334556" y="948667"/>
                  <a:pt x="3343276" y="945397"/>
                </a:cubicBezTo>
                <a:cubicBezTo>
                  <a:pt x="3357218" y="940169"/>
                  <a:pt x="3428217" y="931048"/>
                  <a:pt x="3436266" y="929898"/>
                </a:cubicBezTo>
                <a:cubicBezTo>
                  <a:pt x="3502670" y="896697"/>
                  <a:pt x="3426451" y="930341"/>
                  <a:pt x="3537005" y="906651"/>
                </a:cubicBezTo>
                <a:cubicBezTo>
                  <a:pt x="3550606" y="903736"/>
                  <a:pt x="3562651" y="895832"/>
                  <a:pt x="3575751" y="891153"/>
                </a:cubicBezTo>
                <a:cubicBezTo>
                  <a:pt x="3598828" y="882911"/>
                  <a:pt x="3622246" y="875654"/>
                  <a:pt x="3645493" y="867905"/>
                </a:cubicBezTo>
                <a:cubicBezTo>
                  <a:pt x="3653242" y="865322"/>
                  <a:pt x="3661233" y="863374"/>
                  <a:pt x="3668741" y="860156"/>
                </a:cubicBezTo>
                <a:cubicBezTo>
                  <a:pt x="3686822" y="852407"/>
                  <a:pt x="3705390" y="845707"/>
                  <a:pt x="3722985" y="836909"/>
                </a:cubicBezTo>
                <a:cubicBezTo>
                  <a:pt x="3776502" y="810150"/>
                  <a:pt x="3712714" y="829789"/>
                  <a:pt x="3777229" y="813661"/>
                </a:cubicBezTo>
                <a:cubicBezTo>
                  <a:pt x="3797893" y="800746"/>
                  <a:pt x="3818326" y="787452"/>
                  <a:pt x="3839222" y="774915"/>
                </a:cubicBezTo>
                <a:cubicBezTo>
                  <a:pt x="3881740" y="749404"/>
                  <a:pt x="3919168" y="733715"/>
                  <a:pt x="3955459" y="697424"/>
                </a:cubicBezTo>
                <a:cubicBezTo>
                  <a:pt x="3965791" y="687092"/>
                  <a:pt x="3977689" y="678117"/>
                  <a:pt x="3986456" y="666427"/>
                </a:cubicBezTo>
                <a:cubicBezTo>
                  <a:pt x="3993387" y="657186"/>
                  <a:pt x="3996788" y="645763"/>
                  <a:pt x="4001954" y="635431"/>
                </a:cubicBezTo>
                <a:cubicBezTo>
                  <a:pt x="4004537" y="625099"/>
                  <a:pt x="4005508" y="614223"/>
                  <a:pt x="4009703" y="604434"/>
                </a:cubicBezTo>
                <a:cubicBezTo>
                  <a:pt x="4013372" y="595874"/>
                  <a:pt x="4024797" y="590492"/>
                  <a:pt x="4025202" y="581187"/>
                </a:cubicBezTo>
                <a:cubicBezTo>
                  <a:pt x="4027449" y="529510"/>
                  <a:pt x="4021578" y="477764"/>
                  <a:pt x="4017453" y="426203"/>
                </a:cubicBezTo>
                <a:cubicBezTo>
                  <a:pt x="4016403" y="413074"/>
                  <a:pt x="4012898" y="400236"/>
                  <a:pt x="4009703" y="387458"/>
                </a:cubicBezTo>
                <a:cubicBezTo>
                  <a:pt x="4004299" y="365843"/>
                  <a:pt x="3993051" y="341857"/>
                  <a:pt x="3978707" y="325464"/>
                </a:cubicBezTo>
                <a:cubicBezTo>
                  <a:pt x="3970202" y="315744"/>
                  <a:pt x="3957516" y="310622"/>
                  <a:pt x="3947710" y="302217"/>
                </a:cubicBezTo>
                <a:cubicBezTo>
                  <a:pt x="3939389" y="295085"/>
                  <a:pt x="3932882" y="285986"/>
                  <a:pt x="3924463" y="278970"/>
                </a:cubicBezTo>
                <a:cubicBezTo>
                  <a:pt x="3851353" y="218045"/>
                  <a:pt x="3880456" y="229872"/>
                  <a:pt x="3815975" y="216976"/>
                </a:cubicBezTo>
                <a:cubicBezTo>
                  <a:pt x="3777153" y="193683"/>
                  <a:pt x="3727105" y="161107"/>
                  <a:pt x="3684239" y="154983"/>
                </a:cubicBezTo>
                <a:lnTo>
                  <a:pt x="3629995" y="147234"/>
                </a:lnTo>
                <a:cubicBezTo>
                  <a:pt x="3611914" y="134319"/>
                  <a:pt x="3595926" y="117800"/>
                  <a:pt x="3575751" y="108488"/>
                </a:cubicBezTo>
                <a:cubicBezTo>
                  <a:pt x="3561485" y="101904"/>
                  <a:pt x="3544715" y="103550"/>
                  <a:pt x="3529256" y="100739"/>
                </a:cubicBezTo>
                <a:cubicBezTo>
                  <a:pt x="3516297" y="98383"/>
                  <a:pt x="3503126" y="96775"/>
                  <a:pt x="3490510" y="92990"/>
                </a:cubicBezTo>
                <a:cubicBezTo>
                  <a:pt x="3477186" y="88993"/>
                  <a:pt x="3464960" y="81891"/>
                  <a:pt x="3451764" y="77492"/>
                </a:cubicBezTo>
                <a:cubicBezTo>
                  <a:pt x="3441660" y="74124"/>
                  <a:pt x="3431100" y="72325"/>
                  <a:pt x="3420768" y="69742"/>
                </a:cubicBezTo>
                <a:cubicBezTo>
                  <a:pt x="3364665" y="32341"/>
                  <a:pt x="3434721" y="73704"/>
                  <a:pt x="3312280" y="46495"/>
                </a:cubicBezTo>
                <a:cubicBezTo>
                  <a:pt x="3293077" y="42228"/>
                  <a:pt x="3277120" y="28019"/>
                  <a:pt x="3258036" y="23248"/>
                </a:cubicBezTo>
                <a:cubicBezTo>
                  <a:pt x="3207021" y="10494"/>
                  <a:pt x="3125695" y="4876"/>
                  <a:pt x="3072056" y="0"/>
                </a:cubicBezTo>
                <a:lnTo>
                  <a:pt x="855798" y="7749"/>
                </a:lnTo>
                <a:cubicBezTo>
                  <a:pt x="836994" y="7942"/>
                  <a:pt x="820037" y="19782"/>
                  <a:pt x="801554" y="23248"/>
                </a:cubicBezTo>
                <a:cubicBezTo>
                  <a:pt x="778564" y="27559"/>
                  <a:pt x="755059" y="28414"/>
                  <a:pt x="731812" y="30997"/>
                </a:cubicBezTo>
                <a:cubicBezTo>
                  <a:pt x="636370" y="69173"/>
                  <a:pt x="761273" y="23898"/>
                  <a:pt x="569080" y="54244"/>
                </a:cubicBezTo>
                <a:cubicBezTo>
                  <a:pt x="559881" y="55697"/>
                  <a:pt x="554817" y="67291"/>
                  <a:pt x="545832" y="69742"/>
                </a:cubicBezTo>
                <a:cubicBezTo>
                  <a:pt x="525741" y="75222"/>
                  <a:pt x="504347" y="73873"/>
                  <a:pt x="483839" y="77492"/>
                </a:cubicBezTo>
                <a:cubicBezTo>
                  <a:pt x="479681" y="78226"/>
                  <a:pt x="394065" y="98066"/>
                  <a:pt x="375351" y="100739"/>
                </a:cubicBezTo>
                <a:cubicBezTo>
                  <a:pt x="352195" y="104047"/>
                  <a:pt x="328856" y="105905"/>
                  <a:pt x="305608" y="108488"/>
                </a:cubicBezTo>
                <a:cubicBezTo>
                  <a:pt x="297859" y="113654"/>
                  <a:pt x="290921" y="120318"/>
                  <a:pt x="282361" y="123987"/>
                </a:cubicBezTo>
                <a:cubicBezTo>
                  <a:pt x="272572" y="128182"/>
                  <a:pt x="261761" y="129426"/>
                  <a:pt x="251364" y="131736"/>
                </a:cubicBezTo>
                <a:cubicBezTo>
                  <a:pt x="215415" y="139724"/>
                  <a:pt x="214690" y="137786"/>
                  <a:pt x="181622" y="147234"/>
                </a:cubicBezTo>
                <a:cubicBezTo>
                  <a:pt x="173768" y="149478"/>
                  <a:pt x="165515" y="151016"/>
                  <a:pt x="158375" y="154983"/>
                </a:cubicBezTo>
                <a:cubicBezTo>
                  <a:pt x="142092" y="164029"/>
                  <a:pt x="125052" y="172809"/>
                  <a:pt x="111880" y="185980"/>
                </a:cubicBezTo>
                <a:cubicBezTo>
                  <a:pt x="106714" y="191146"/>
                  <a:pt x="102646" y="197719"/>
                  <a:pt x="96381" y="201478"/>
                </a:cubicBezTo>
                <a:cubicBezTo>
                  <a:pt x="89377" y="205680"/>
                  <a:pt x="80883" y="206644"/>
                  <a:pt x="73134" y="209227"/>
                </a:cubicBezTo>
                <a:cubicBezTo>
                  <a:pt x="67968" y="219559"/>
                  <a:pt x="63758" y="230428"/>
                  <a:pt x="57636" y="240224"/>
                </a:cubicBezTo>
                <a:cubicBezTo>
                  <a:pt x="46621" y="257848"/>
                  <a:pt x="27635" y="271558"/>
                  <a:pt x="26639" y="294468"/>
                </a:cubicBezTo>
                <a:cubicBezTo>
                  <a:pt x="24395" y="346080"/>
                  <a:pt x="26639" y="397790"/>
                  <a:pt x="26639" y="449451"/>
                </a:cubicBezTo>
              </a:path>
            </a:pathLst>
          </a:custGeom>
          <a:ln w="53975">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b="1" dirty="0">
              <a:solidFill>
                <a:srgbClr val="0070C0"/>
              </a:solidFill>
            </a:endParaRPr>
          </a:p>
          <a:p>
            <a:pPr algn="ctr"/>
            <a:endParaRPr lang="en-CA" sz="2800" b="1" dirty="0">
              <a:solidFill>
                <a:srgbClr val="0070C0"/>
              </a:solidFill>
            </a:endParaRPr>
          </a:p>
          <a:p>
            <a:pPr algn="ctr"/>
            <a:endParaRPr lang="en-CA" sz="2800" b="1" dirty="0">
              <a:solidFill>
                <a:srgbClr val="0070C0"/>
              </a:solidFill>
            </a:endParaRPr>
          </a:p>
          <a:p>
            <a:pPr algn="ctr"/>
            <a:endParaRPr lang="en-CA" sz="3600" b="1" dirty="0">
              <a:solidFill>
                <a:srgbClr val="0070C0"/>
              </a:solidFill>
            </a:endParaRPr>
          </a:p>
        </p:txBody>
      </p:sp>
      <p:sp>
        <p:nvSpPr>
          <p:cNvPr id="8" name="Rectangle 7"/>
          <p:cNvSpPr/>
          <p:nvPr/>
        </p:nvSpPr>
        <p:spPr>
          <a:xfrm rot="19542551">
            <a:off x="1634322" y="2767283"/>
            <a:ext cx="7171033" cy="1323439"/>
          </a:xfrm>
          <a:prstGeom prst="rect">
            <a:avLst/>
          </a:prstGeom>
          <a:noFill/>
        </p:spPr>
        <p:txBody>
          <a:bodyPr wrap="square" lIns="91440" tIns="45720" rIns="91440" bIns="45720">
            <a:spAutoFit/>
          </a:bodyPr>
          <a:lstStyle/>
          <a:p>
            <a:pPr algn="ctr"/>
            <a:r>
              <a:rPr lang="en-US" sz="8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Sample only</a:t>
            </a:r>
          </a:p>
        </p:txBody>
      </p:sp>
    </p:spTree>
    <p:extLst>
      <p:ext uri="{BB962C8B-B14F-4D97-AF65-F5344CB8AC3E}">
        <p14:creationId xmlns:p14="http://schemas.microsoft.com/office/powerpoint/2010/main" val="1078670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089447" y="3084243"/>
            <a:ext cx="1704056" cy="523220"/>
          </a:xfrm>
          <a:prstGeom prst="rect">
            <a:avLst/>
          </a:prstGeom>
          <a:noFill/>
        </p:spPr>
        <p:txBody>
          <a:bodyPr wrap="none" rtlCol="0">
            <a:spAutoFit/>
          </a:bodyPr>
          <a:lstStyle/>
          <a:p>
            <a:r>
              <a:rPr lang="en-CA" sz="2800" b="1" dirty="0"/>
              <a:t>Templates</a:t>
            </a:r>
          </a:p>
        </p:txBody>
      </p:sp>
    </p:spTree>
    <p:extLst>
      <p:ext uri="{BB962C8B-B14F-4D97-AF65-F5344CB8AC3E}">
        <p14:creationId xmlns:p14="http://schemas.microsoft.com/office/powerpoint/2010/main" val="3176134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a:p>
            <a:pPr algn="ctr"/>
            <a:endParaRPr lang="en-CA" dirty="0"/>
          </a:p>
          <a:p>
            <a:pPr algn="ctr"/>
            <a:endParaRPr lang="en-CA" dirty="0"/>
          </a:p>
          <a:p>
            <a:pPr algn="ctr"/>
            <a:endParaRPr lang="en-CA" dirty="0"/>
          </a:p>
          <a:p>
            <a:pPr algn="ctr"/>
            <a:endParaRPr lang="en-CA" dirty="0"/>
          </a:p>
          <a:p>
            <a:pPr marL="285750" indent="-285750" algn="ctr">
              <a:buFont typeface="Wingdings" pitchFamily="2" charset="2"/>
              <a:buChar char="Ø"/>
            </a:pPr>
            <a:r>
              <a:rPr lang="en-CA" sz="3200" dirty="0">
                <a:latin typeface="Arial Rounded MT Bold" pitchFamily="34" charset="0"/>
              </a:rPr>
              <a:t>THIS IS AWESOME</a:t>
            </a:r>
          </a:p>
          <a:p>
            <a:pPr marL="285750" indent="-285750" algn="ctr">
              <a:buFont typeface="Wingdings" pitchFamily="2" charset="2"/>
              <a:buChar char="Ø"/>
            </a:pPr>
            <a:r>
              <a:rPr lang="en-CA" sz="3200" dirty="0">
                <a:latin typeface="Arial Rounded MT Bold" pitchFamily="34" charset="0"/>
              </a:rPr>
              <a:t>THIS IS TRICKY</a:t>
            </a:r>
          </a:p>
          <a:p>
            <a:pPr marL="285750" indent="-285750" algn="ctr">
              <a:buFont typeface="Wingdings" pitchFamily="2" charset="2"/>
              <a:buChar char="Ø"/>
            </a:pPr>
            <a:r>
              <a:rPr lang="en-CA" sz="3200" dirty="0">
                <a:latin typeface="Arial Rounded MT Bold" pitchFamily="34" charset="0"/>
              </a:rPr>
              <a:t>THIS IS CRAP</a:t>
            </a:r>
          </a:p>
          <a:p>
            <a:pPr marL="285750" indent="-285750" algn="ctr">
              <a:buFont typeface="Wingdings" pitchFamily="2" charset="2"/>
              <a:buChar char="Ø"/>
            </a:pPr>
            <a:r>
              <a:rPr lang="en-CA" sz="3200" dirty="0">
                <a:latin typeface="Arial Rounded MT Bold" pitchFamily="34" charset="0"/>
              </a:rPr>
              <a:t>I AM CRAP</a:t>
            </a:r>
          </a:p>
          <a:p>
            <a:pPr marL="285750" indent="-285750" algn="ctr">
              <a:buFont typeface="Wingdings" pitchFamily="2" charset="2"/>
              <a:buChar char="Ø"/>
            </a:pPr>
            <a:r>
              <a:rPr lang="en-CA" sz="3200" dirty="0">
                <a:latin typeface="Arial Rounded MT Bold" pitchFamily="34" charset="0"/>
              </a:rPr>
              <a:t>THIS MIGHT BE OKAY </a:t>
            </a:r>
          </a:p>
          <a:p>
            <a:pPr marL="285750" indent="-285750" algn="ctr">
              <a:buFont typeface="Wingdings" pitchFamily="2" charset="2"/>
              <a:buChar char="Ø"/>
            </a:pPr>
            <a:r>
              <a:rPr lang="en-CA" sz="3200" dirty="0">
                <a:latin typeface="Arial Rounded MT Bold" pitchFamily="34" charset="0"/>
              </a:rPr>
              <a:t>THIS IS AWESOME</a:t>
            </a:r>
          </a:p>
          <a:p>
            <a:pPr marL="285750" indent="-285750" algn="ctr">
              <a:buFont typeface="Wingdings" pitchFamily="2" charset="2"/>
              <a:buChar char="Ø"/>
            </a:pPr>
            <a:endParaRPr lang="en-CA" sz="3200" dirty="0">
              <a:latin typeface="Arial Rounded MT Bold" pitchFamily="34" charset="0"/>
            </a:endParaRPr>
          </a:p>
          <a:p>
            <a:pPr algn="ctr"/>
            <a:r>
              <a:rPr lang="en-CA" sz="3200" dirty="0">
                <a:latin typeface="Arial Rounded MT Bold" pitchFamily="34" charset="0"/>
              </a:rPr>
              <a:t>(repeat)</a:t>
            </a:r>
          </a:p>
        </p:txBody>
      </p:sp>
      <p:sp>
        <p:nvSpPr>
          <p:cNvPr id="6" name="TextBox 5"/>
          <p:cNvSpPr txBox="1"/>
          <p:nvPr/>
        </p:nvSpPr>
        <p:spPr>
          <a:xfrm>
            <a:off x="779164" y="224805"/>
            <a:ext cx="10161829" cy="1569660"/>
          </a:xfrm>
          <a:prstGeom prst="rect">
            <a:avLst/>
          </a:prstGeom>
          <a:noFill/>
        </p:spPr>
        <p:txBody>
          <a:bodyPr wrap="square" rtlCol="0">
            <a:spAutoFit/>
          </a:bodyPr>
          <a:lstStyle/>
          <a:p>
            <a:r>
              <a:rPr lang="en-CA" sz="9600" b="1" dirty="0">
                <a:solidFill>
                  <a:schemeClr val="bg1"/>
                </a:solidFill>
                <a:latin typeface="Forte" pitchFamily="66" charset="0"/>
              </a:rPr>
              <a:t>The Trading Process</a:t>
            </a:r>
          </a:p>
        </p:txBody>
      </p:sp>
      <p:cxnSp>
        <p:nvCxnSpPr>
          <p:cNvPr id="4" name="Straight Connector 3"/>
          <p:cNvCxnSpPr/>
          <p:nvPr/>
        </p:nvCxnSpPr>
        <p:spPr>
          <a:xfrm>
            <a:off x="779164" y="1794465"/>
            <a:ext cx="1012201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139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837251">
            <a:off x="1239738" y="807518"/>
            <a:ext cx="9537611" cy="5386090"/>
          </a:xfrm>
          <a:prstGeom prst="rect">
            <a:avLst/>
          </a:prstGeom>
          <a:noFill/>
        </p:spPr>
        <p:txBody>
          <a:bodyPr wrap="none" lIns="91440" tIns="45720" rIns="91440" bIns="45720">
            <a:spAutoFit/>
          </a:bodyPr>
          <a:lstStyle/>
          <a:p>
            <a:pPr algn="ctr"/>
            <a:r>
              <a:rPr lang="en-US" sz="3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TTDT</a:t>
            </a:r>
          </a:p>
        </p:txBody>
      </p:sp>
      <p:sp>
        <p:nvSpPr>
          <p:cNvPr id="5" name="Rectangle 4"/>
          <p:cNvSpPr/>
          <p:nvPr/>
        </p:nvSpPr>
        <p:spPr>
          <a:xfrm rot="19858758">
            <a:off x="1827139" y="3988424"/>
            <a:ext cx="1047594" cy="646331"/>
          </a:xfrm>
          <a:prstGeom prst="rect">
            <a:avLst/>
          </a:prstGeom>
          <a:noFill/>
        </p:spPr>
        <p:txBody>
          <a:bodyPr wrap="none" lIns="91440" tIns="45720" rIns="91440" bIns="45720">
            <a:spAutoFit/>
          </a:bodyPr>
          <a:lstStyle/>
          <a:p>
            <a:pPr algn="ctr"/>
            <a:r>
              <a:rPr lang="en-U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Take</a:t>
            </a:r>
          </a:p>
        </p:txBody>
      </p:sp>
      <p:sp>
        <p:nvSpPr>
          <p:cNvPr id="7" name="Rectangle 6"/>
          <p:cNvSpPr/>
          <p:nvPr/>
        </p:nvSpPr>
        <p:spPr>
          <a:xfrm rot="19858758">
            <a:off x="3860883" y="2891176"/>
            <a:ext cx="894797" cy="646331"/>
          </a:xfrm>
          <a:prstGeom prst="rect">
            <a:avLst/>
          </a:prstGeom>
          <a:noFill/>
        </p:spPr>
        <p:txBody>
          <a:bodyPr wrap="none" lIns="91440" tIns="45720" rIns="91440" bIns="45720">
            <a:spAutoFit/>
          </a:bodyPr>
          <a:lstStyle/>
          <a:p>
            <a:pPr algn="ctr"/>
            <a:r>
              <a:rPr lang="en-U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The</a:t>
            </a:r>
          </a:p>
        </p:txBody>
      </p:sp>
      <p:sp>
        <p:nvSpPr>
          <p:cNvPr id="8" name="Rectangle 7"/>
          <p:cNvSpPr/>
          <p:nvPr/>
        </p:nvSpPr>
        <p:spPr>
          <a:xfrm rot="19858758">
            <a:off x="5633622" y="1779321"/>
            <a:ext cx="1327607" cy="646331"/>
          </a:xfrm>
          <a:prstGeom prst="rect">
            <a:avLst/>
          </a:prstGeom>
          <a:noFill/>
        </p:spPr>
        <p:txBody>
          <a:bodyPr wrap="none" lIns="91440" tIns="45720" rIns="91440" bIns="45720">
            <a:spAutoFit/>
          </a:bodyPr>
          <a:lstStyle/>
          <a:p>
            <a:pPr algn="ct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Damn</a:t>
            </a:r>
            <a:endParaRPr lang="en-U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9" name="Rectangle 8"/>
          <p:cNvSpPr/>
          <p:nvPr/>
        </p:nvSpPr>
        <p:spPr>
          <a:xfrm rot="19858758">
            <a:off x="7891095" y="498525"/>
            <a:ext cx="1252138" cy="646331"/>
          </a:xfrm>
          <a:prstGeom prst="rect">
            <a:avLst/>
          </a:prstGeom>
          <a:noFill/>
        </p:spPr>
        <p:txBody>
          <a:bodyPr wrap="none" lIns="91440" tIns="45720" rIns="91440" bIns="45720">
            <a:spAutoFit/>
          </a:bodyPr>
          <a:lstStyle/>
          <a:p>
            <a:pPr algn="ct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Trade</a:t>
            </a:r>
            <a:endParaRPr lang="en-U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988682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4124206"/>
          </a:xfrm>
          <a:prstGeom prst="rect">
            <a:avLst/>
          </a:prstGeom>
          <a:noFill/>
        </p:spPr>
        <p:txBody>
          <a:bodyPr wrap="square" rtlCol="0">
            <a:spAutoFit/>
          </a:bodyPr>
          <a:lstStyle/>
          <a:p>
            <a:pPr algn="ctr"/>
            <a:r>
              <a:rPr lang="en-CA" sz="2800" b="1" dirty="0">
                <a:solidFill>
                  <a:srgbClr val="00B050"/>
                </a:solidFill>
              </a:rPr>
              <a:t>Disaster Recovery Page</a:t>
            </a:r>
          </a:p>
          <a:p>
            <a:endParaRPr lang="en-CA" dirty="0"/>
          </a:p>
          <a:p>
            <a:r>
              <a:rPr lang="en-CA" sz="2400" dirty="0"/>
              <a:t>DAS Phone	1-702-943-1881 or 1-845-282-7859</a:t>
            </a:r>
          </a:p>
          <a:p>
            <a:r>
              <a:rPr lang="en-CA" sz="2400" dirty="0"/>
              <a:t>		Account: IBXXXXX</a:t>
            </a:r>
          </a:p>
          <a:p>
            <a:endParaRPr lang="en-CA" sz="2400" dirty="0"/>
          </a:p>
          <a:p>
            <a:r>
              <a:rPr lang="en-CA" sz="2400" dirty="0"/>
              <a:t>IB Phone	1-877-745-4222 or 1-514-847-3299</a:t>
            </a:r>
          </a:p>
          <a:p>
            <a:r>
              <a:rPr lang="en-CA" sz="2400" dirty="0"/>
              <a:t>		Account#: UXXXXXXXX </a:t>
            </a:r>
          </a:p>
          <a:p>
            <a:r>
              <a:rPr lang="en-CA" sz="2400" dirty="0"/>
              <a:t>		</a:t>
            </a:r>
            <a:r>
              <a:rPr lang="en-CA" sz="2400" dirty="0" err="1"/>
              <a:t>lD</a:t>
            </a:r>
            <a:r>
              <a:rPr lang="en-CA" sz="2400" dirty="0"/>
              <a:t>: XXXXXXXXXXXXX</a:t>
            </a:r>
          </a:p>
          <a:p>
            <a:r>
              <a:rPr lang="en-CA" sz="2400" dirty="0"/>
              <a:t>		</a:t>
            </a:r>
            <a:r>
              <a:rPr lang="en-CA" sz="2400" dirty="0" err="1"/>
              <a:t>pwd</a:t>
            </a:r>
            <a:r>
              <a:rPr lang="en-CA" sz="2400" dirty="0"/>
              <a:t>: XXXXXXXXXXXX</a:t>
            </a:r>
          </a:p>
          <a:p>
            <a:endParaRPr lang="en-CA" sz="2400" dirty="0"/>
          </a:p>
          <a:p>
            <a:endParaRPr lang="en-CA" sz="2400" dirty="0"/>
          </a:p>
        </p:txBody>
      </p:sp>
    </p:spTree>
    <p:extLst>
      <p:ext uri="{BB962C8B-B14F-4D97-AF65-F5344CB8AC3E}">
        <p14:creationId xmlns:p14="http://schemas.microsoft.com/office/powerpoint/2010/main" val="2930780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63526" y="652684"/>
            <a:ext cx="6587848" cy="33528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x / x</a:t>
            </a:r>
          </a:p>
          <a:p>
            <a:pPr algn="ctr"/>
            <a:r>
              <a:rPr lang="en-CA" dirty="0">
                <a:solidFill>
                  <a:schemeClr val="tx1"/>
                </a:solidFill>
              </a:rPr>
              <a:t>note</a:t>
            </a:r>
          </a:p>
        </p:txBody>
      </p:sp>
      <p:sp>
        <p:nvSpPr>
          <p:cNvPr id="9" name="Rectangle 8"/>
          <p:cNvSpPr/>
          <p:nvPr/>
        </p:nvSpPr>
        <p:spPr>
          <a:xfrm>
            <a:off x="6970640" y="238539"/>
            <a:ext cx="4969930" cy="294982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solidFill>
                  <a:schemeClr val="tx1"/>
                </a:solidFill>
              </a:rPr>
              <a:t>Missed trades:</a:t>
            </a:r>
          </a:p>
          <a:p>
            <a:pPr algn="ctr"/>
            <a:endParaRPr lang="en-CA" sz="1600" dirty="0">
              <a:solidFill>
                <a:schemeClr val="tx1"/>
              </a:solidFill>
            </a:endParaRPr>
          </a:p>
          <a:p>
            <a:pPr algn="ctr"/>
            <a:endParaRPr lang="en-CA" sz="1600" dirty="0">
              <a:solidFill>
                <a:schemeClr val="tx1"/>
              </a:solidFill>
            </a:endParaRPr>
          </a:p>
          <a:p>
            <a:pPr marL="285750" indent="-285750" algn="ctr">
              <a:buFontTx/>
              <a:buChar char="-"/>
            </a:pPr>
            <a:r>
              <a:rPr lang="en-CA" sz="1600" dirty="0">
                <a:solidFill>
                  <a:schemeClr val="tx1"/>
                </a:solidFill>
              </a:rPr>
              <a:t>XX short $xx</a:t>
            </a:r>
          </a:p>
          <a:p>
            <a:pPr marL="285750" indent="-285750" algn="ctr">
              <a:buFontTx/>
              <a:buChar char="-"/>
            </a:pPr>
            <a:endParaRPr lang="en-CA" sz="1600" dirty="0">
              <a:solidFill>
                <a:schemeClr val="tx1"/>
              </a:solidFill>
            </a:endParaRPr>
          </a:p>
          <a:p>
            <a:pPr algn="ctr"/>
            <a:r>
              <a:rPr lang="en-CA" sz="1600" dirty="0">
                <a:solidFill>
                  <a:schemeClr val="tx1"/>
                </a:solidFill>
              </a:rPr>
              <a:t>$0</a:t>
            </a:r>
          </a:p>
        </p:txBody>
      </p:sp>
      <p:sp>
        <p:nvSpPr>
          <p:cNvPr id="7" name="TextBox 6"/>
          <p:cNvSpPr txBox="1"/>
          <p:nvPr/>
        </p:nvSpPr>
        <p:spPr>
          <a:xfrm>
            <a:off x="981273" y="129464"/>
            <a:ext cx="1794081" cy="523220"/>
          </a:xfrm>
          <a:prstGeom prst="rect">
            <a:avLst/>
          </a:prstGeom>
          <a:noFill/>
        </p:spPr>
        <p:txBody>
          <a:bodyPr wrap="none" rtlCol="0">
            <a:spAutoFit/>
          </a:bodyPr>
          <a:lstStyle/>
          <a:p>
            <a:r>
              <a:rPr lang="en-CA" sz="2800" b="1" dirty="0"/>
              <a:t>Xxx, xxx xx</a:t>
            </a:r>
          </a:p>
        </p:txBody>
      </p:sp>
      <p:sp>
        <p:nvSpPr>
          <p:cNvPr id="11" name="Rectangle 10"/>
          <p:cNvSpPr/>
          <p:nvPr/>
        </p:nvSpPr>
        <p:spPr>
          <a:xfrm>
            <a:off x="6970640" y="3429000"/>
            <a:ext cx="4969930" cy="155695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b="1" dirty="0">
                <a:solidFill>
                  <a:schemeClr val="tx1"/>
                </a:solidFill>
              </a:rPr>
              <a:t>Today’s targets</a:t>
            </a:r>
          </a:p>
          <a:p>
            <a:pPr algn="ctr"/>
            <a:endParaRPr lang="en-CA" b="1" dirty="0">
              <a:solidFill>
                <a:schemeClr val="tx1"/>
              </a:solidFill>
            </a:endParaRPr>
          </a:p>
          <a:p>
            <a:r>
              <a:rPr lang="en-CA" b="1" u="sng" dirty="0">
                <a:solidFill>
                  <a:schemeClr val="tx1"/>
                </a:solidFill>
              </a:rPr>
              <a:t>Per trade risk:</a:t>
            </a:r>
            <a:r>
              <a:rPr lang="en-CA" b="1" dirty="0">
                <a:solidFill>
                  <a:schemeClr val="tx1"/>
                </a:solidFill>
              </a:rPr>
              <a:t> 	 </a:t>
            </a:r>
            <a:r>
              <a:rPr lang="en-CA" dirty="0">
                <a:solidFill>
                  <a:schemeClr val="tx1"/>
                </a:solidFill>
              </a:rPr>
              <a:t>$ 100</a:t>
            </a:r>
            <a:endParaRPr lang="en-CA" b="1" dirty="0">
              <a:solidFill>
                <a:schemeClr val="tx1"/>
              </a:solidFill>
            </a:endParaRPr>
          </a:p>
          <a:p>
            <a:r>
              <a:rPr lang="en-CA" b="1" u="sng" dirty="0">
                <a:solidFill>
                  <a:schemeClr val="tx1"/>
                </a:solidFill>
              </a:rPr>
              <a:t>Profit target: </a:t>
            </a:r>
            <a:r>
              <a:rPr lang="en-CA" b="1" dirty="0">
                <a:solidFill>
                  <a:schemeClr val="tx1"/>
                </a:solidFill>
              </a:rPr>
              <a:t> 	 </a:t>
            </a:r>
            <a:r>
              <a:rPr lang="en-CA" dirty="0">
                <a:solidFill>
                  <a:srgbClr val="00B050"/>
                </a:solidFill>
              </a:rPr>
              <a:t>$500</a:t>
            </a:r>
            <a:endParaRPr lang="en-CA" b="1" u="sng" dirty="0">
              <a:solidFill>
                <a:srgbClr val="00B050"/>
              </a:solidFill>
            </a:endParaRPr>
          </a:p>
          <a:p>
            <a:r>
              <a:rPr lang="en-CA" b="1" u="sng" dirty="0">
                <a:solidFill>
                  <a:schemeClr val="tx1"/>
                </a:solidFill>
              </a:rPr>
              <a:t>Daily stop-loss: </a:t>
            </a:r>
            <a:r>
              <a:rPr lang="en-CA" b="1" dirty="0">
                <a:solidFill>
                  <a:schemeClr val="tx1"/>
                </a:solidFill>
              </a:rPr>
              <a:t> 	</a:t>
            </a:r>
            <a:r>
              <a:rPr lang="en-CA" b="1" dirty="0">
                <a:solidFill>
                  <a:srgbClr val="FF0000"/>
                </a:solidFill>
              </a:rPr>
              <a:t>-</a:t>
            </a:r>
            <a:r>
              <a:rPr lang="en-CA" dirty="0">
                <a:solidFill>
                  <a:srgbClr val="FF0000"/>
                </a:solidFill>
              </a:rPr>
              <a:t>$300</a:t>
            </a:r>
            <a:endParaRPr lang="en-CA" b="1" u="sng" dirty="0">
              <a:solidFill>
                <a:srgbClr val="FF0000"/>
              </a:solidFill>
            </a:endParaRPr>
          </a:p>
        </p:txBody>
      </p:sp>
      <p:sp>
        <p:nvSpPr>
          <p:cNvPr id="12" name="Rectangle 11"/>
          <p:cNvSpPr/>
          <p:nvPr/>
        </p:nvSpPr>
        <p:spPr>
          <a:xfrm>
            <a:off x="6970640" y="5091541"/>
            <a:ext cx="4969930" cy="1556951"/>
          </a:xfrm>
          <a:prstGeom prst="rect">
            <a:avLst/>
          </a:prstGeom>
          <a:gradFill flip="none" rotWithShape="1">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b="1" u="sng" dirty="0">
                <a:solidFill>
                  <a:schemeClr val="tx1"/>
                </a:solidFill>
              </a:rPr>
              <a:t>Mental state:</a:t>
            </a:r>
            <a:r>
              <a:rPr lang="en-CA" dirty="0">
                <a:solidFill>
                  <a:schemeClr val="tx1"/>
                </a:solidFill>
              </a:rPr>
              <a:t>  None</a:t>
            </a:r>
          </a:p>
          <a:p>
            <a:r>
              <a:rPr lang="en-CA" b="1" u="sng" dirty="0">
                <a:solidFill>
                  <a:schemeClr val="tx1"/>
                </a:solidFill>
              </a:rPr>
              <a:t>Trading effectiveness:</a:t>
            </a:r>
            <a:r>
              <a:rPr lang="en-CA" dirty="0">
                <a:solidFill>
                  <a:schemeClr val="tx1"/>
                </a:solidFill>
              </a:rPr>
              <a:t>  None</a:t>
            </a:r>
          </a:p>
        </p:txBody>
      </p:sp>
    </p:spTree>
    <p:extLst>
      <p:ext uri="{BB962C8B-B14F-4D97-AF65-F5344CB8AC3E}">
        <p14:creationId xmlns:p14="http://schemas.microsoft.com/office/powerpoint/2010/main" val="178207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742621" y="1127924"/>
            <a:ext cx="3021495" cy="1166191"/>
          </a:xfrm>
          <a:prstGeom prst="rect">
            <a:avLst/>
          </a:prstGeom>
          <a:gradFill flip="none" rotWithShape="1">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Trade notes</a:t>
            </a:r>
          </a:p>
        </p:txBody>
      </p:sp>
      <p:sp>
        <p:nvSpPr>
          <p:cNvPr id="6" name="TextBox 5"/>
          <p:cNvSpPr txBox="1"/>
          <p:nvPr/>
        </p:nvSpPr>
        <p:spPr>
          <a:xfrm>
            <a:off x="981273" y="129464"/>
            <a:ext cx="2018501" cy="523220"/>
          </a:xfrm>
          <a:prstGeom prst="rect">
            <a:avLst/>
          </a:prstGeom>
          <a:noFill/>
        </p:spPr>
        <p:txBody>
          <a:bodyPr wrap="none" rtlCol="0">
            <a:spAutoFit/>
          </a:bodyPr>
          <a:lstStyle/>
          <a:p>
            <a:r>
              <a:rPr lang="en-CA" sz="2800" b="1" dirty="0"/>
              <a:t>XXX, XXX XX</a:t>
            </a:r>
          </a:p>
        </p:txBody>
      </p:sp>
      <p:sp>
        <p:nvSpPr>
          <p:cNvPr id="9" name="Rectangle 8"/>
          <p:cNvSpPr/>
          <p:nvPr/>
        </p:nvSpPr>
        <p:spPr>
          <a:xfrm>
            <a:off x="8742620" y="4937924"/>
            <a:ext cx="3021495" cy="116619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Comments</a:t>
            </a:r>
          </a:p>
        </p:txBody>
      </p:sp>
      <p:sp>
        <p:nvSpPr>
          <p:cNvPr id="10" name="Rectangle 9"/>
          <p:cNvSpPr/>
          <p:nvPr/>
        </p:nvSpPr>
        <p:spPr>
          <a:xfrm>
            <a:off x="369998" y="1488995"/>
            <a:ext cx="3021495" cy="11661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Day Notes</a:t>
            </a:r>
          </a:p>
        </p:txBody>
      </p:sp>
    </p:spTree>
    <p:extLst>
      <p:ext uri="{BB962C8B-B14F-4D97-AF65-F5344CB8AC3E}">
        <p14:creationId xmlns:p14="http://schemas.microsoft.com/office/powerpoint/2010/main" val="679532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68942" y="2901363"/>
            <a:ext cx="1829925" cy="523220"/>
          </a:xfrm>
          <a:prstGeom prst="rect">
            <a:avLst/>
          </a:prstGeom>
          <a:noFill/>
        </p:spPr>
        <p:txBody>
          <a:bodyPr wrap="none" rtlCol="0">
            <a:spAutoFit/>
          </a:bodyPr>
          <a:lstStyle/>
          <a:p>
            <a:r>
              <a:rPr lang="en-CA" sz="2800" b="1" dirty="0"/>
              <a:t>Psychology</a:t>
            </a:r>
          </a:p>
        </p:txBody>
      </p:sp>
    </p:spTree>
    <p:extLst>
      <p:ext uri="{BB962C8B-B14F-4D97-AF65-F5344CB8AC3E}">
        <p14:creationId xmlns:p14="http://schemas.microsoft.com/office/powerpoint/2010/main" val="260223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3016210"/>
          </a:xfrm>
          <a:prstGeom prst="rect">
            <a:avLst/>
          </a:prstGeom>
          <a:noFill/>
        </p:spPr>
        <p:txBody>
          <a:bodyPr wrap="square" rtlCol="0">
            <a:spAutoFit/>
          </a:bodyPr>
          <a:lstStyle/>
          <a:p>
            <a:pPr algn="ctr"/>
            <a:r>
              <a:rPr lang="en-CA" sz="2800" b="1" dirty="0">
                <a:solidFill>
                  <a:srgbClr val="00B050"/>
                </a:solidFill>
              </a:rPr>
              <a:t>Acronyms</a:t>
            </a:r>
          </a:p>
          <a:p>
            <a:endParaRPr lang="en-CA" dirty="0"/>
          </a:p>
          <a:p>
            <a:r>
              <a:rPr lang="en-CA" sz="2400" dirty="0"/>
              <a:t>TTDT	Take The Damn Trade</a:t>
            </a:r>
          </a:p>
          <a:p>
            <a:r>
              <a:rPr lang="en-CA" sz="2400" dirty="0"/>
              <a:t>RIWT	Right Idea, Wrong Timing</a:t>
            </a:r>
          </a:p>
          <a:p>
            <a:r>
              <a:rPr lang="en-CA" sz="2400" dirty="0"/>
              <a:t>FILG	F&amp;&amp;&amp; It, Let’s Go</a:t>
            </a:r>
          </a:p>
          <a:p>
            <a:endParaRPr lang="en-CA" sz="2400" dirty="0"/>
          </a:p>
          <a:p>
            <a:endParaRPr lang="en-CA" sz="2400" dirty="0"/>
          </a:p>
          <a:p>
            <a:endParaRPr lang="en-CA" sz="2400" dirty="0"/>
          </a:p>
        </p:txBody>
      </p:sp>
    </p:spTree>
    <p:extLst>
      <p:ext uri="{BB962C8B-B14F-4D97-AF65-F5344CB8AC3E}">
        <p14:creationId xmlns:p14="http://schemas.microsoft.com/office/powerpoint/2010/main" val="244377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6709529"/>
          </a:xfrm>
          <a:prstGeom prst="rect">
            <a:avLst/>
          </a:prstGeom>
          <a:noFill/>
        </p:spPr>
        <p:txBody>
          <a:bodyPr wrap="square" rtlCol="0">
            <a:spAutoFit/>
          </a:bodyPr>
          <a:lstStyle/>
          <a:p>
            <a:pPr algn="ctr"/>
            <a:r>
              <a:rPr lang="en-CA" sz="2800" b="1" dirty="0">
                <a:solidFill>
                  <a:srgbClr val="00B050"/>
                </a:solidFill>
              </a:rPr>
              <a:t>Trading RE-MIX – IMPORTANT!</a:t>
            </a:r>
          </a:p>
          <a:p>
            <a:endParaRPr lang="en-CA" dirty="0"/>
          </a:p>
          <a:p>
            <a:r>
              <a:rPr lang="en-CA" sz="2400" dirty="0"/>
              <a:t>The trend is my friend. I know this. I have to use the trend to get great trades and STOP passing on trades where I miss the beginning of a move. Stop being so proud that I will not enter a move once it’s started. I have watched too many </a:t>
            </a:r>
            <a:r>
              <a:rPr lang="en-CA" sz="2400"/>
              <a:t>moves that </a:t>
            </a:r>
            <a:r>
              <a:rPr lang="en-CA" sz="2400" dirty="0"/>
              <a:t>go for $1++ when I could have entered $0.10 or $0.20 late. Acknowledge the increased risk (and decreased r:r) and take a reasonable trade and stop just sitting on the sidelines and watching these moves pass me by.</a:t>
            </a:r>
          </a:p>
          <a:p>
            <a:endParaRPr lang="en-CA" sz="2400" dirty="0"/>
          </a:p>
          <a:p>
            <a:r>
              <a:rPr lang="en-CA" sz="2400" dirty="0"/>
              <a:t>STOP BEING SO PROUD, KEEP WATCHING, AND ENTER WHEN THE MOVE MAKES SENSE EVEN IF I AM A LITTLE LATE ON THE ENTRY.</a:t>
            </a:r>
          </a:p>
          <a:p>
            <a:endParaRPr lang="en-CA" sz="2400" dirty="0"/>
          </a:p>
          <a:p>
            <a:r>
              <a:rPr lang="en-CA" sz="2400" b="1" dirty="0">
                <a:solidFill>
                  <a:srgbClr val="00B0F0"/>
                </a:solidFill>
              </a:rPr>
              <a:t>“Don’t let perfect get in the way of better.” </a:t>
            </a:r>
            <a:r>
              <a:rPr lang="en-CA" sz="2400" dirty="0">
                <a:solidFill>
                  <a:srgbClr val="00B0F0"/>
                </a:solidFill>
              </a:rPr>
              <a:t>I have to focus on still taking an Andrew trade, even when I miss the initial entry. They are often awesome trades, even from my entry point. Just set my risk appropriately!</a:t>
            </a:r>
          </a:p>
          <a:p>
            <a:endParaRPr lang="en-CA" sz="2400" dirty="0"/>
          </a:p>
          <a:p>
            <a:r>
              <a:rPr lang="en-CA" sz="2400" b="1" dirty="0"/>
              <a:t>This is about making money and </a:t>
            </a:r>
            <a:r>
              <a:rPr lang="en-CA" sz="2400" b="1" dirty="0">
                <a:solidFill>
                  <a:srgbClr val="FF0000"/>
                </a:solidFill>
              </a:rPr>
              <a:t>not about being right</a:t>
            </a:r>
            <a:r>
              <a:rPr lang="en-CA" sz="2400" b="1" dirty="0"/>
              <a:t>. Put aside my pride on nailing the entry perfectly and play smart moves that will make profitable trades.</a:t>
            </a:r>
            <a:endParaRPr lang="en-CA" dirty="0"/>
          </a:p>
        </p:txBody>
      </p:sp>
    </p:spTree>
    <p:extLst>
      <p:ext uri="{BB962C8B-B14F-4D97-AF65-F5344CB8AC3E}">
        <p14:creationId xmlns:p14="http://schemas.microsoft.com/office/powerpoint/2010/main" val="2889105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6801862"/>
          </a:xfrm>
          <a:prstGeom prst="rect">
            <a:avLst/>
          </a:prstGeom>
          <a:noFill/>
        </p:spPr>
        <p:txBody>
          <a:bodyPr wrap="square" rtlCol="0">
            <a:spAutoFit/>
          </a:bodyPr>
          <a:lstStyle/>
          <a:p>
            <a:pPr algn="ctr"/>
            <a:r>
              <a:rPr lang="en-CA" sz="2800" b="1" dirty="0">
                <a:solidFill>
                  <a:srgbClr val="00B050"/>
                </a:solidFill>
              </a:rPr>
              <a:t>Key Lessons:</a:t>
            </a:r>
          </a:p>
          <a:p>
            <a:pPr marL="285750" indent="-285750">
              <a:buFont typeface="Wingdings" panose="05000000000000000000" pitchFamily="2" charset="2"/>
              <a:buChar char="Ø"/>
            </a:pPr>
            <a:r>
              <a:rPr lang="en-CA" sz="2400" b="1" dirty="0">
                <a:solidFill>
                  <a:srgbClr val="00B050"/>
                </a:solidFill>
              </a:rPr>
              <a:t>PULL THE TRIGGER</a:t>
            </a:r>
            <a:r>
              <a:rPr lang="en-CA" dirty="0">
                <a:solidFill>
                  <a:srgbClr val="00B050"/>
                </a:solidFill>
              </a:rPr>
              <a:t>.</a:t>
            </a:r>
            <a:r>
              <a:rPr lang="en-CA" dirty="0"/>
              <a:t> You can’t win if you don’t play. </a:t>
            </a:r>
          </a:p>
          <a:p>
            <a:pPr marL="742950" lvl="1" indent="-285750">
              <a:buFont typeface="Wingdings" panose="05000000000000000000" pitchFamily="2" charset="2"/>
              <a:buChar char="Ø"/>
            </a:pPr>
            <a:r>
              <a:rPr lang="en-CA" dirty="0"/>
              <a:t>Most of the trades I don’t make would be winners- SO MAKE THEM!</a:t>
            </a:r>
          </a:p>
          <a:p>
            <a:pPr marL="285750" indent="-285750">
              <a:buFont typeface="Wingdings" panose="05000000000000000000" pitchFamily="2" charset="2"/>
              <a:buChar char="Ø"/>
            </a:pPr>
            <a:r>
              <a:rPr lang="en-CA" dirty="0"/>
              <a:t>ON EVERY TRADE, identify </a:t>
            </a:r>
            <a:r>
              <a:rPr lang="en-CA" dirty="0">
                <a:solidFill>
                  <a:srgbClr val="00B050"/>
                </a:solidFill>
              </a:rPr>
              <a:t>entry</a:t>
            </a:r>
            <a:r>
              <a:rPr lang="en-CA" dirty="0"/>
              <a:t>, </a:t>
            </a:r>
            <a:r>
              <a:rPr lang="en-CA" dirty="0">
                <a:solidFill>
                  <a:srgbClr val="00B050"/>
                </a:solidFill>
              </a:rPr>
              <a:t>exit</a:t>
            </a:r>
            <a:r>
              <a:rPr lang="en-CA" dirty="0"/>
              <a:t>, &amp; </a:t>
            </a:r>
            <a:r>
              <a:rPr lang="en-CA" dirty="0">
                <a:solidFill>
                  <a:srgbClr val="00B050"/>
                </a:solidFill>
              </a:rPr>
              <a:t>stop loss</a:t>
            </a:r>
          </a:p>
          <a:p>
            <a:pPr marL="742950" lvl="1" indent="-285750">
              <a:buFont typeface="Wingdings" panose="05000000000000000000" pitchFamily="2" charset="2"/>
              <a:buChar char="Ø"/>
            </a:pPr>
            <a:r>
              <a:rPr lang="en-CA" dirty="0"/>
              <a:t>Stick to your plan. Don’t panic; follow the rules</a:t>
            </a:r>
          </a:p>
          <a:p>
            <a:pPr marL="285750" indent="-285750">
              <a:buFont typeface="Wingdings" panose="05000000000000000000" pitchFamily="2" charset="2"/>
              <a:buChar char="Ø"/>
            </a:pPr>
            <a:r>
              <a:rPr lang="en-CA" sz="2400" b="1" dirty="0">
                <a:solidFill>
                  <a:srgbClr val="00B050"/>
                </a:solidFill>
              </a:rPr>
              <a:t>WATCH THE STOCKS YOU’RE WATCHING</a:t>
            </a:r>
            <a:r>
              <a:rPr lang="en-CA" dirty="0">
                <a:solidFill>
                  <a:srgbClr val="00B050"/>
                </a:solidFill>
              </a:rPr>
              <a:t>. </a:t>
            </a:r>
            <a:r>
              <a:rPr lang="en-CA" dirty="0">
                <a:solidFill>
                  <a:srgbClr val="FF0000"/>
                </a:solidFill>
              </a:rPr>
              <a:t>DO NOT </a:t>
            </a:r>
            <a:r>
              <a:rPr lang="en-CA" dirty="0"/>
              <a:t>get distracted and miss trades.</a:t>
            </a:r>
          </a:p>
          <a:p>
            <a:pPr marL="285750" indent="-285750">
              <a:buFont typeface="Wingdings" panose="05000000000000000000" pitchFamily="2" charset="2"/>
              <a:buChar char="Ø"/>
            </a:pPr>
            <a:endParaRPr lang="en-CA" sz="1200" dirty="0"/>
          </a:p>
          <a:p>
            <a:pPr marL="285750" indent="-285750">
              <a:buFont typeface="Wingdings" panose="05000000000000000000" pitchFamily="2" charset="2"/>
              <a:buChar char="Ø"/>
            </a:pPr>
            <a:r>
              <a:rPr lang="en-CA" dirty="0"/>
              <a:t>IGNORE your daily P&amp;L. </a:t>
            </a:r>
            <a:r>
              <a:rPr lang="en-CA" dirty="0">
                <a:solidFill>
                  <a:srgbClr val="00B050"/>
                </a:solidFill>
              </a:rPr>
              <a:t>FOCUS solely on the trade your in</a:t>
            </a:r>
            <a:r>
              <a:rPr lang="en-CA" dirty="0"/>
              <a:t>, NOT on a number you want to achieve…or maintain!</a:t>
            </a:r>
          </a:p>
          <a:p>
            <a:pPr marL="285750" indent="-285750">
              <a:buFont typeface="Wingdings" panose="05000000000000000000" pitchFamily="2" charset="2"/>
              <a:buChar char="Ø"/>
            </a:pPr>
            <a:r>
              <a:rPr lang="en-CA" dirty="0"/>
              <a:t>If feeling uncertain, trade fewer shares (to minimize risk and allow me to mentally play the rules) but DO NOT sit on the sidelines</a:t>
            </a:r>
          </a:p>
          <a:p>
            <a:pPr marL="285750" indent="-285750">
              <a:buFont typeface="Wingdings" panose="05000000000000000000" pitchFamily="2" charset="2"/>
              <a:buChar char="Ø"/>
            </a:pPr>
            <a:endParaRPr lang="en-CA" sz="1200" dirty="0"/>
          </a:p>
          <a:p>
            <a:pPr marL="285750" indent="-285750">
              <a:buFont typeface="Wingdings" panose="05000000000000000000" pitchFamily="2" charset="2"/>
              <a:buChar char="Ø"/>
            </a:pPr>
            <a:r>
              <a:rPr lang="en-CA" dirty="0"/>
              <a:t>If moving against the news, trade with caution</a:t>
            </a:r>
          </a:p>
          <a:p>
            <a:pPr marL="285750" indent="-285750">
              <a:buFont typeface="Wingdings" panose="05000000000000000000" pitchFamily="2" charset="2"/>
              <a:buChar char="Ø"/>
            </a:pPr>
            <a:r>
              <a:rPr lang="en-CA" dirty="0"/>
              <a:t>If trading far from the VWAP (i.e. the stock is extended), trade with caution</a:t>
            </a:r>
          </a:p>
          <a:p>
            <a:pPr marL="285750" indent="-285750">
              <a:buFont typeface="Wingdings" panose="05000000000000000000" pitchFamily="2" charset="2"/>
              <a:buChar char="Ø"/>
            </a:pPr>
            <a:r>
              <a:rPr lang="en-CA" dirty="0"/>
              <a:t>If trading against the day trend, trade with caution</a:t>
            </a:r>
          </a:p>
          <a:p>
            <a:pPr marL="285750" indent="-285750">
              <a:buFont typeface="Wingdings" panose="05000000000000000000" pitchFamily="2" charset="2"/>
              <a:buChar char="Ø"/>
            </a:pPr>
            <a:endParaRPr lang="en-CA" sz="1200" dirty="0"/>
          </a:p>
          <a:p>
            <a:pPr marL="285750" indent="-285750">
              <a:buFont typeface="Wingdings" panose="05000000000000000000" pitchFamily="2" charset="2"/>
              <a:buChar char="Ø"/>
            </a:pPr>
            <a:r>
              <a:rPr lang="en-CA" dirty="0"/>
              <a:t>DO NOT try and time the tops and bottoms. Play the odds…and the meat of a move.</a:t>
            </a:r>
          </a:p>
          <a:p>
            <a:pPr marL="285750" indent="-285750">
              <a:buFont typeface="Wingdings" panose="05000000000000000000" pitchFamily="2" charset="2"/>
              <a:buChar char="Ø"/>
            </a:pPr>
            <a:r>
              <a:rPr lang="en-CA" dirty="0"/>
              <a:t>DO NOT DOUBLE-DOWN ON A LOSER</a:t>
            </a:r>
          </a:p>
          <a:p>
            <a:pPr marL="285750" indent="-285750">
              <a:buFont typeface="Wingdings" panose="05000000000000000000" pitchFamily="2" charset="2"/>
              <a:buChar char="Ø"/>
            </a:pPr>
            <a:r>
              <a:rPr lang="en-CA" b="1" dirty="0"/>
              <a:t>DO NOT trade the opening 5 min</a:t>
            </a:r>
          </a:p>
          <a:p>
            <a:pPr marL="285750" indent="-285750">
              <a:buFont typeface="Wingdings" panose="05000000000000000000" pitchFamily="2" charset="2"/>
              <a:buChar char="Ø"/>
            </a:pPr>
            <a:r>
              <a:rPr lang="en-CA" dirty="0"/>
              <a:t>DO NOT chase a trade. If you miss the entry, and the trade is no longer in a strong risk-reward ratio. DO NOT chase it.</a:t>
            </a:r>
          </a:p>
          <a:p>
            <a:pPr marL="285750" indent="-285750">
              <a:buFont typeface="Wingdings" panose="05000000000000000000" pitchFamily="2" charset="2"/>
              <a:buChar char="Ø"/>
            </a:pPr>
            <a:endParaRPr lang="en-CA" dirty="0"/>
          </a:p>
          <a:p>
            <a:pPr marL="285750" indent="-285750">
              <a:buFont typeface="Wingdings" panose="05000000000000000000" pitchFamily="2" charset="2"/>
              <a:buChar char="Ø"/>
            </a:pPr>
            <a:r>
              <a:rPr lang="en-CA" dirty="0">
                <a:solidFill>
                  <a:srgbClr val="00B050"/>
                </a:solidFill>
              </a:rPr>
              <a:t>PATIENCE is a virtue</a:t>
            </a:r>
            <a:r>
              <a:rPr lang="en-CA" dirty="0"/>
              <a:t>. Let a winner run once I scale back. ALWAYS be willing to risk </a:t>
            </a:r>
            <a:r>
              <a:rPr lang="en-CA" u="sng" dirty="0"/>
              <a:t>all profit </a:t>
            </a:r>
            <a:r>
              <a:rPr lang="en-CA" dirty="0"/>
              <a:t>on final ¼ of shares for bigger gains. (And, if you have a great entry on a fast moving stock, let more run!)</a:t>
            </a:r>
          </a:p>
          <a:p>
            <a:pPr marL="285750" indent="-285750">
              <a:buFont typeface="Wingdings" panose="05000000000000000000" pitchFamily="2" charset="2"/>
              <a:buChar char="Ø"/>
            </a:pPr>
            <a:r>
              <a:rPr lang="en-CA" dirty="0"/>
              <a:t>If your “GUT” contradicts the </a:t>
            </a:r>
            <a:r>
              <a:rPr lang="en-CA" dirty="0" err="1"/>
              <a:t>technicals</a:t>
            </a:r>
            <a:r>
              <a:rPr lang="en-CA" dirty="0"/>
              <a:t>, </a:t>
            </a:r>
            <a:r>
              <a:rPr lang="en-CA" b="1" dirty="0">
                <a:solidFill>
                  <a:srgbClr val="FF0000"/>
                </a:solidFill>
              </a:rPr>
              <a:t>DON’T TAKE THE TRADE</a:t>
            </a:r>
            <a:r>
              <a:rPr lang="en-CA" dirty="0"/>
              <a:t>. If your “GUT” says a direction and the </a:t>
            </a:r>
            <a:r>
              <a:rPr lang="en-CA" dirty="0" err="1"/>
              <a:t>technicals</a:t>
            </a:r>
            <a:r>
              <a:rPr lang="en-CA" dirty="0"/>
              <a:t>  support it, </a:t>
            </a:r>
            <a:r>
              <a:rPr lang="en-CA" b="1" dirty="0">
                <a:solidFill>
                  <a:srgbClr val="00B050"/>
                </a:solidFill>
              </a:rPr>
              <a:t>TAKE THE TRADE</a:t>
            </a:r>
            <a:r>
              <a:rPr lang="en-CA" dirty="0"/>
              <a:t>.</a:t>
            </a:r>
          </a:p>
        </p:txBody>
      </p:sp>
    </p:spTree>
    <p:extLst>
      <p:ext uri="{BB962C8B-B14F-4D97-AF65-F5344CB8AC3E}">
        <p14:creationId xmlns:p14="http://schemas.microsoft.com/office/powerpoint/2010/main" val="792518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6617196"/>
          </a:xfrm>
          <a:prstGeom prst="rect">
            <a:avLst/>
          </a:prstGeom>
          <a:noFill/>
        </p:spPr>
        <p:txBody>
          <a:bodyPr wrap="square" rtlCol="0">
            <a:spAutoFit/>
          </a:bodyPr>
          <a:lstStyle/>
          <a:p>
            <a:pPr algn="ctr"/>
            <a:r>
              <a:rPr lang="en-CA" sz="2800" b="1" dirty="0">
                <a:solidFill>
                  <a:srgbClr val="00B050"/>
                </a:solidFill>
              </a:rPr>
              <a:t>Trade Rules:</a:t>
            </a:r>
          </a:p>
          <a:p>
            <a:pPr marL="342900" indent="-342900">
              <a:buFont typeface="+mj-lt"/>
              <a:buAutoNum type="arabicParenR"/>
            </a:pPr>
            <a:r>
              <a:rPr lang="en-CA" dirty="0"/>
              <a:t>Assess maximum risk, determine trade size</a:t>
            </a:r>
          </a:p>
          <a:p>
            <a:pPr marL="342900" indent="-342900">
              <a:buFont typeface="+mj-lt"/>
              <a:buAutoNum type="arabicParenR"/>
            </a:pPr>
            <a:r>
              <a:rPr lang="en-CA" dirty="0"/>
              <a:t>Don’t panic. Be rational and understand your entry, even on the open.</a:t>
            </a:r>
          </a:p>
          <a:p>
            <a:pPr marL="342900" indent="-342900">
              <a:buFont typeface="+mj-lt"/>
              <a:buAutoNum type="arabicParenR"/>
            </a:pPr>
            <a:r>
              <a:rPr lang="en-CA" dirty="0"/>
              <a:t>Avoid low-floats. You do not trade them well. (Maybe later as an advanced skill)</a:t>
            </a:r>
          </a:p>
          <a:p>
            <a:pPr marL="342900" indent="-342900">
              <a:buFont typeface="+mj-lt"/>
              <a:buAutoNum type="arabicParenR"/>
            </a:pPr>
            <a:r>
              <a:rPr lang="en-CA" dirty="0"/>
              <a:t>Enter a trade on:</a:t>
            </a:r>
          </a:p>
          <a:p>
            <a:pPr marL="1257300" lvl="2" indent="-342900">
              <a:buFont typeface="+mj-lt"/>
              <a:buAutoNum type="arabicParenR"/>
            </a:pPr>
            <a:r>
              <a:rPr lang="en-CA" dirty="0"/>
              <a:t>Opening range (momentum) breakouts</a:t>
            </a:r>
          </a:p>
          <a:p>
            <a:pPr marL="1257300" lvl="2" indent="-342900">
              <a:buFont typeface="+mj-lt"/>
              <a:buAutoNum type="arabicParenR"/>
            </a:pPr>
            <a:r>
              <a:rPr lang="en-CA" dirty="0"/>
              <a:t>VWAP </a:t>
            </a:r>
            <a:r>
              <a:rPr lang="en-CA" dirty="0" err="1"/>
              <a:t>breakthru</a:t>
            </a:r>
            <a:r>
              <a:rPr lang="en-CA" dirty="0"/>
              <a:t> or bounce</a:t>
            </a:r>
          </a:p>
          <a:p>
            <a:pPr marL="1257300" lvl="2" indent="-342900">
              <a:buFont typeface="+mj-lt"/>
              <a:buAutoNum type="arabicParenR"/>
            </a:pPr>
            <a:r>
              <a:rPr lang="en-CA" dirty="0"/>
              <a:t>Bull or bear flag</a:t>
            </a:r>
          </a:p>
          <a:p>
            <a:pPr marL="1257300" lvl="2" indent="-342900">
              <a:buFont typeface="+mj-lt"/>
              <a:buAutoNum type="arabicParenR"/>
            </a:pPr>
            <a:r>
              <a:rPr lang="en-CA" dirty="0"/>
              <a:t>ABCD pattern</a:t>
            </a:r>
          </a:p>
          <a:p>
            <a:pPr marL="1257300" lvl="2" indent="-342900">
              <a:buFont typeface="+mj-lt"/>
              <a:buAutoNum type="arabicParenR"/>
            </a:pPr>
            <a:r>
              <a:rPr lang="en-CA" dirty="0"/>
              <a:t>Top &amp; Bottom Reversal</a:t>
            </a:r>
          </a:p>
          <a:p>
            <a:pPr marL="1257300" lvl="2" indent="-342900">
              <a:buFont typeface="+mj-lt"/>
              <a:buAutoNum type="arabicParenR"/>
            </a:pPr>
            <a:r>
              <a:rPr lang="en-CA" dirty="0"/>
              <a:t>STRONG(!) moving average support</a:t>
            </a:r>
          </a:p>
          <a:p>
            <a:pPr marL="1257300" lvl="2" indent="-342900">
              <a:buFont typeface="+mj-lt"/>
              <a:buAutoNum type="arabicParenR"/>
            </a:pPr>
            <a:r>
              <a:rPr lang="en-CA" dirty="0"/>
              <a:t>Red-to-green (previous close crossing)</a:t>
            </a:r>
          </a:p>
          <a:p>
            <a:pPr marL="342900" indent="-342900">
              <a:buFont typeface="+mj-lt"/>
              <a:buAutoNum type="arabicParenR"/>
            </a:pPr>
            <a:r>
              <a:rPr lang="en-CA" dirty="0"/>
              <a:t>While in a trade CONTINUALLY RE-ASSESS the conditions of the trade and adjust as required</a:t>
            </a:r>
          </a:p>
          <a:p>
            <a:pPr marL="342900" indent="-342900">
              <a:buFont typeface="+mj-lt"/>
              <a:buAutoNum type="arabicParenR"/>
            </a:pPr>
            <a:r>
              <a:rPr lang="en-CA" dirty="0"/>
              <a:t>Sell options:</a:t>
            </a:r>
          </a:p>
          <a:p>
            <a:pPr marL="1257300" lvl="2" indent="-342900">
              <a:buFont typeface="+mj-lt"/>
              <a:buAutoNum type="arabicParenR"/>
            </a:pPr>
            <a:r>
              <a:rPr lang="en-CA" dirty="0"/>
              <a:t>½ at 2x max risk (or targeted support line above 2x- if moving!) + ¼ at next level +final ¼ at reversal or entry</a:t>
            </a:r>
          </a:p>
          <a:p>
            <a:pPr marL="1257300" lvl="2" indent="-342900">
              <a:buFont typeface="+mj-lt"/>
              <a:buAutoNum type="arabicParenR"/>
            </a:pPr>
            <a:r>
              <a:rPr lang="en-CA" dirty="0"/>
              <a:t> ½ at 2x max risk (or targeted support line above 2x- if moving!) + ½ at </a:t>
            </a:r>
            <a:r>
              <a:rPr lang="en-CA" dirty="0" err="1"/>
              <a:t>b/e</a:t>
            </a:r>
            <a:r>
              <a:rPr lang="en-CA" dirty="0"/>
              <a:t> FOR THE TRADE</a:t>
            </a:r>
          </a:p>
          <a:p>
            <a:pPr marL="1257300" lvl="2" indent="-342900">
              <a:buFont typeface="+mj-lt"/>
              <a:buAutoNum type="arabicParenR"/>
            </a:pPr>
            <a:r>
              <a:rPr lang="en-CA" dirty="0"/>
              <a:t>Full trade at max loss</a:t>
            </a:r>
          </a:p>
          <a:p>
            <a:pPr marL="1257300" lvl="2" indent="-342900">
              <a:buFont typeface="+mj-lt"/>
              <a:buAutoNum type="arabicParenR"/>
            </a:pPr>
            <a:r>
              <a:rPr lang="en-CA" dirty="0">
                <a:solidFill>
                  <a:srgbClr val="0070C0"/>
                </a:solidFill>
              </a:rPr>
              <a:t>NEVER sell on a quick spike against you. </a:t>
            </a:r>
            <a:r>
              <a:rPr lang="en-CA" dirty="0"/>
              <a:t>Risk a further move and wait for it (it usually goes back).</a:t>
            </a:r>
          </a:p>
          <a:p>
            <a:pPr marL="342900" indent="-342900">
              <a:buFont typeface="+mj-lt"/>
              <a:buAutoNum type="arabicParenR"/>
            </a:pPr>
            <a:r>
              <a:rPr lang="en-CA" dirty="0"/>
              <a:t>As you exit a trade (win or lose), look for the REVERSAL PLAY!</a:t>
            </a:r>
          </a:p>
          <a:p>
            <a:pPr marL="342900" indent="-342900">
              <a:buFont typeface="+mj-lt"/>
              <a:buAutoNum type="arabicParenR"/>
            </a:pPr>
            <a:r>
              <a:rPr lang="en-CA" dirty="0"/>
              <a:t>DO NOT CHASE A STOCK. If you miss the entry, look for the next setup. DON’T CHASE.</a:t>
            </a:r>
          </a:p>
          <a:p>
            <a:pPr marL="1257300" lvl="2" indent="-342900">
              <a:buFont typeface="+mj-lt"/>
              <a:buAutoNum type="arabicParenR"/>
            </a:pPr>
            <a:endParaRPr lang="en-CA" dirty="0"/>
          </a:p>
          <a:p>
            <a:pPr marL="1257300" lvl="2" indent="-342900">
              <a:buFont typeface="+mj-lt"/>
              <a:buAutoNum type="arabicParenR"/>
            </a:pPr>
            <a:endParaRPr lang="en-CA" dirty="0"/>
          </a:p>
          <a:p>
            <a:pPr marL="1257300" lvl="2" indent="-342900">
              <a:buFont typeface="+mj-lt"/>
              <a:buAutoNum type="arabicParenR"/>
            </a:pPr>
            <a:endParaRPr lang="en-CA" dirty="0"/>
          </a:p>
        </p:txBody>
      </p:sp>
    </p:spTree>
    <p:extLst>
      <p:ext uri="{BB962C8B-B14F-4D97-AF65-F5344CB8AC3E}">
        <p14:creationId xmlns:p14="http://schemas.microsoft.com/office/powerpoint/2010/main" val="3747194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7" y="7640"/>
            <a:ext cx="11744089" cy="5763116"/>
          </a:xfrm>
          <a:prstGeom prst="rect">
            <a:avLst/>
          </a:prstGeom>
          <a:noFill/>
        </p:spPr>
        <p:txBody>
          <a:bodyPr wrap="square" rtlCol="0">
            <a:spAutoFit/>
          </a:bodyPr>
          <a:lstStyle/>
          <a:p>
            <a:pPr algn="ctr"/>
            <a:r>
              <a:rPr lang="en-CA" sz="2000" b="1" dirty="0">
                <a:solidFill>
                  <a:srgbClr val="00B050"/>
                </a:solidFill>
              </a:rPr>
              <a:t>How to play:</a:t>
            </a:r>
          </a:p>
          <a:p>
            <a:pPr marL="285750" indent="-285750">
              <a:buFont typeface="Wingdings" panose="05000000000000000000" pitchFamily="2" charset="2"/>
              <a:buChar char="Ø"/>
            </a:pPr>
            <a:r>
              <a:rPr lang="en-CA" b="1" dirty="0">
                <a:solidFill>
                  <a:srgbClr val="00B050"/>
                </a:solidFill>
              </a:rPr>
              <a:t>Any trend continuation, MA support/bounce, PCL break, VWAP break</a:t>
            </a:r>
            <a:endParaRPr lang="en-CA" sz="1400" dirty="0"/>
          </a:p>
          <a:p>
            <a:pPr marL="742950" lvl="1" indent="-285750">
              <a:buFont typeface="Wingdings" panose="05000000000000000000" pitchFamily="2" charset="2"/>
              <a:buChar char="Ø"/>
            </a:pPr>
            <a:r>
              <a:rPr lang="en-CA" sz="1400" dirty="0"/>
              <a:t>Step back from the trade and try to see the bigger move (big picture). </a:t>
            </a:r>
          </a:p>
          <a:p>
            <a:pPr marL="1200150" lvl="2" indent="-285750">
              <a:buFont typeface="Wingdings" panose="05000000000000000000" pitchFamily="2" charset="2"/>
              <a:buChar char="Ø"/>
            </a:pPr>
            <a:r>
              <a:rPr lang="en-CA" sz="1400" dirty="0"/>
              <a:t>If the big pictures supports your direction, </a:t>
            </a:r>
            <a:r>
              <a:rPr lang="en-CA" sz="1400" dirty="0">
                <a:solidFill>
                  <a:srgbClr val="00B050"/>
                </a:solidFill>
              </a:rPr>
              <a:t>take the trade</a:t>
            </a:r>
            <a:r>
              <a:rPr lang="en-CA" sz="1400" dirty="0"/>
              <a:t>. </a:t>
            </a:r>
            <a:r>
              <a:rPr lang="en-CA" sz="1400" dirty="0">
                <a:solidFill>
                  <a:srgbClr val="FF0000"/>
                </a:solidFill>
              </a:rPr>
              <a:t>If not, don’t.</a:t>
            </a:r>
          </a:p>
          <a:p>
            <a:pPr marL="742950" lvl="1" indent="-285750">
              <a:buFont typeface="Wingdings" panose="05000000000000000000" pitchFamily="2" charset="2"/>
              <a:buChar char="Ø"/>
            </a:pPr>
            <a:r>
              <a:rPr lang="en-CA" sz="1400" dirty="0"/>
              <a:t>Wait for a pullback and try to get in at the farthest reach of the pullback</a:t>
            </a:r>
          </a:p>
          <a:p>
            <a:pPr marL="1200150" lvl="2" indent="-285750">
              <a:buFont typeface="Wingdings" panose="05000000000000000000" pitchFamily="2" charset="2"/>
              <a:buChar char="Ø"/>
            </a:pPr>
            <a:r>
              <a:rPr lang="en-CA" sz="1400" dirty="0"/>
              <a:t>This should be generally at, or just before, a MA or support level</a:t>
            </a:r>
          </a:p>
          <a:p>
            <a:pPr marL="1200150" lvl="2" indent="-285750">
              <a:buFont typeface="Wingdings" panose="05000000000000000000" pitchFamily="2" charset="2"/>
              <a:buChar char="Ø"/>
            </a:pPr>
            <a:r>
              <a:rPr lang="en-CA" sz="1400" dirty="0"/>
              <a:t>Yes, this means you are entering as it was moving in the opposite direction (on the micro time frame), but still in the direction of the bigger move. Try and get this as it is reversing from the pullback back to the direction of the bigger move</a:t>
            </a:r>
          </a:p>
          <a:p>
            <a:pPr marL="742950" lvl="1" indent="-285750">
              <a:buFont typeface="Wingdings" panose="05000000000000000000" pitchFamily="2" charset="2"/>
              <a:buChar char="Ø"/>
            </a:pPr>
            <a:r>
              <a:rPr lang="en-CA" sz="1400" dirty="0">
                <a:solidFill>
                  <a:srgbClr val="FF0000"/>
                </a:solidFill>
              </a:rPr>
              <a:t>DO NOT </a:t>
            </a:r>
            <a:r>
              <a:rPr lang="en-CA" sz="1400" dirty="0"/>
              <a:t>use as support the 9 MA on the 1 or 2min chart, or the 20 MA on the 1min chart, unless it’s already a very proven (long trend) support.</a:t>
            </a:r>
          </a:p>
          <a:p>
            <a:pPr marL="1200150" lvl="2" indent="-285750">
              <a:buFont typeface="Wingdings" panose="05000000000000000000" pitchFamily="2" charset="2"/>
              <a:buChar char="Ø"/>
            </a:pPr>
            <a:r>
              <a:rPr lang="en-CA" sz="1400" dirty="0"/>
              <a:t>Generally these are too close to the action to actually signal moves.</a:t>
            </a:r>
          </a:p>
          <a:p>
            <a:pPr marL="1200150" lvl="2" indent="-285750">
              <a:buFont typeface="Wingdings" panose="05000000000000000000" pitchFamily="2" charset="2"/>
              <a:buChar char="Ø"/>
            </a:pPr>
            <a:endParaRPr lang="en-CA" sz="1400" dirty="0"/>
          </a:p>
          <a:p>
            <a:pPr marL="285750" indent="-285750">
              <a:buFont typeface="Wingdings" panose="05000000000000000000" pitchFamily="2" charset="2"/>
              <a:buChar char="Ø"/>
            </a:pPr>
            <a:r>
              <a:rPr lang="en-CA" b="1" dirty="0">
                <a:solidFill>
                  <a:srgbClr val="00B050"/>
                </a:solidFill>
              </a:rPr>
              <a:t>Double tops and bottoms</a:t>
            </a:r>
            <a:endParaRPr lang="en-CA" sz="1400" dirty="0"/>
          </a:p>
          <a:p>
            <a:pPr marL="742950" lvl="1" indent="-285750">
              <a:buFont typeface="Wingdings" panose="05000000000000000000" pitchFamily="2" charset="2"/>
              <a:buChar char="Ø"/>
            </a:pPr>
            <a:r>
              <a:rPr lang="en-CA" sz="1400" dirty="0"/>
              <a:t>Let the double top/bottom clearly set up. </a:t>
            </a:r>
          </a:p>
          <a:p>
            <a:pPr marL="1200150" lvl="2" indent="-285750">
              <a:buFont typeface="Wingdings" panose="05000000000000000000" pitchFamily="2" charset="2"/>
              <a:buChar char="Ø"/>
            </a:pPr>
            <a:r>
              <a:rPr lang="en-CA" sz="1400" dirty="0"/>
              <a:t>Do not take the trade if the 2</a:t>
            </a:r>
            <a:r>
              <a:rPr lang="en-CA" sz="1400" baseline="30000" dirty="0"/>
              <a:t>nd</a:t>
            </a:r>
            <a:r>
              <a:rPr lang="en-CA" sz="1400" dirty="0"/>
              <a:t> hasn’t yet reversed or if the set-up is weak (shallow pullback, just leaking, </a:t>
            </a:r>
            <a:r>
              <a:rPr lang="en-CA" sz="1400" dirty="0" err="1"/>
              <a:t>etc</a:t>
            </a:r>
            <a:r>
              <a:rPr lang="en-CA" sz="1400" dirty="0"/>
              <a:t>)</a:t>
            </a:r>
          </a:p>
          <a:p>
            <a:pPr marL="742950" lvl="1" indent="-285750">
              <a:buFont typeface="Wingdings" panose="05000000000000000000" pitchFamily="2" charset="2"/>
              <a:buChar char="Ø"/>
            </a:pPr>
            <a:r>
              <a:rPr lang="en-CA" sz="1400" dirty="0"/>
              <a:t>Target an entry at as quick as possible, keeping in mind the MAs.</a:t>
            </a:r>
          </a:p>
          <a:p>
            <a:pPr marL="1200150" lvl="2" indent="-285750">
              <a:buFont typeface="Wingdings" panose="05000000000000000000" pitchFamily="2" charset="2"/>
              <a:buChar char="Ø"/>
            </a:pPr>
            <a:r>
              <a:rPr lang="en-CA" sz="1400" dirty="0"/>
              <a:t>If an MA is in the way, way for the price to cross before entering</a:t>
            </a:r>
          </a:p>
          <a:p>
            <a:pPr marL="742950" lvl="1" indent="-285750">
              <a:buFont typeface="Wingdings" panose="05000000000000000000" pitchFamily="2" charset="2"/>
              <a:buChar char="Ø"/>
            </a:pPr>
            <a:r>
              <a:rPr lang="en-CA" sz="1400" dirty="0"/>
              <a:t>Stop is always just above the double top/bottom</a:t>
            </a:r>
          </a:p>
          <a:p>
            <a:pPr marL="742950" lvl="1" indent="-285750">
              <a:buFont typeface="Wingdings" panose="05000000000000000000" pitchFamily="2" charset="2"/>
              <a:buChar char="Ø"/>
            </a:pPr>
            <a:endParaRPr lang="en-CA" sz="1400" dirty="0"/>
          </a:p>
          <a:p>
            <a:pPr marL="285750" indent="-285750">
              <a:buFont typeface="Wingdings" panose="05000000000000000000" pitchFamily="2" charset="2"/>
              <a:buChar char="Ø"/>
            </a:pPr>
            <a:r>
              <a:rPr lang="en-CA" b="1" dirty="0">
                <a:solidFill>
                  <a:srgbClr val="FF0000"/>
                </a:solidFill>
              </a:rPr>
              <a:t>Do not take VWAP trades just because they are at VWAP</a:t>
            </a:r>
            <a:endParaRPr lang="en-CA" sz="1400" dirty="0">
              <a:solidFill>
                <a:srgbClr val="FF0000"/>
              </a:solidFill>
            </a:endParaRPr>
          </a:p>
          <a:p>
            <a:pPr marL="742950" lvl="1" indent="-285750">
              <a:buFont typeface="Wingdings" panose="05000000000000000000" pitchFamily="2" charset="2"/>
              <a:buChar char="Ø"/>
            </a:pPr>
            <a:r>
              <a:rPr lang="en-CA" sz="1400" dirty="0"/>
              <a:t>This chops me up more than anything else. Step back and see the bigger picture.</a:t>
            </a:r>
          </a:p>
          <a:p>
            <a:pPr marL="742950" lvl="1" indent="-285750">
              <a:buFont typeface="Wingdings" panose="05000000000000000000" pitchFamily="2" charset="2"/>
              <a:buChar char="Ø"/>
            </a:pPr>
            <a:r>
              <a:rPr lang="en-CA" sz="1400" dirty="0"/>
              <a:t>The VWAP must support another pattern (see above).</a:t>
            </a:r>
          </a:p>
          <a:p>
            <a:pPr marL="285750" indent="-285750">
              <a:buFont typeface="Wingdings" panose="05000000000000000000" pitchFamily="2" charset="2"/>
              <a:buChar char="Ø"/>
            </a:pPr>
            <a:endParaRPr lang="en-CA" sz="1400" dirty="0"/>
          </a:p>
          <a:p>
            <a:pPr marL="285750" indent="-285750">
              <a:buFont typeface="Wingdings" panose="05000000000000000000" pitchFamily="2" charset="2"/>
              <a:buChar char="Ø"/>
            </a:pPr>
            <a:r>
              <a:rPr lang="en-CA" b="1" dirty="0">
                <a:solidFill>
                  <a:srgbClr val="00B050"/>
                </a:solidFill>
              </a:rPr>
              <a:t>WATCH THE STOCKS YOU’RE WATCHING</a:t>
            </a:r>
            <a:r>
              <a:rPr lang="en-CA" sz="1400" dirty="0">
                <a:solidFill>
                  <a:srgbClr val="00B050"/>
                </a:solidFill>
              </a:rPr>
              <a:t>. </a:t>
            </a:r>
            <a:r>
              <a:rPr lang="en-CA" sz="1400" dirty="0">
                <a:solidFill>
                  <a:srgbClr val="FF0000"/>
                </a:solidFill>
              </a:rPr>
              <a:t>DO NOT </a:t>
            </a:r>
            <a:r>
              <a:rPr lang="en-CA" sz="1400" dirty="0"/>
              <a:t>get distracted and miss trades.</a:t>
            </a:r>
          </a:p>
          <a:p>
            <a:pPr marL="285750" indent="-285750">
              <a:buFont typeface="Wingdings" panose="05000000000000000000" pitchFamily="2" charset="2"/>
              <a:buChar char="Ø"/>
            </a:pPr>
            <a:endParaRPr lang="en-CA" sz="1050" dirty="0"/>
          </a:p>
          <a:p>
            <a:pPr marL="285750" indent="-285750">
              <a:buFont typeface="Wingdings" panose="05000000000000000000" pitchFamily="2" charset="2"/>
              <a:buChar char="Ø"/>
            </a:pPr>
            <a:r>
              <a:rPr lang="en-CA" sz="1400" dirty="0"/>
              <a:t>If your “GUT” contradicts the </a:t>
            </a:r>
            <a:r>
              <a:rPr lang="en-CA" sz="1400" dirty="0" err="1"/>
              <a:t>technicals</a:t>
            </a:r>
            <a:r>
              <a:rPr lang="en-CA" sz="1400" dirty="0"/>
              <a:t>, </a:t>
            </a:r>
            <a:r>
              <a:rPr lang="en-CA" sz="1400" b="1" dirty="0">
                <a:solidFill>
                  <a:srgbClr val="FF0000"/>
                </a:solidFill>
              </a:rPr>
              <a:t>DON’T TAKE THE TRADE</a:t>
            </a:r>
            <a:r>
              <a:rPr lang="en-CA" sz="1400" dirty="0"/>
              <a:t>. If your “GUT” says a direction and the </a:t>
            </a:r>
            <a:r>
              <a:rPr lang="en-CA" sz="1400" dirty="0" err="1"/>
              <a:t>technicals</a:t>
            </a:r>
            <a:r>
              <a:rPr lang="en-CA" sz="1400" dirty="0"/>
              <a:t>  support it, </a:t>
            </a:r>
            <a:r>
              <a:rPr lang="en-CA" sz="1400" b="1" dirty="0">
                <a:solidFill>
                  <a:srgbClr val="00B050"/>
                </a:solidFill>
              </a:rPr>
              <a:t>TAKE THE TRADE</a:t>
            </a:r>
            <a:r>
              <a:rPr lang="en-CA" sz="1400" dirty="0"/>
              <a:t>.</a:t>
            </a:r>
          </a:p>
        </p:txBody>
      </p:sp>
    </p:spTree>
    <p:extLst>
      <p:ext uri="{BB962C8B-B14F-4D97-AF65-F5344CB8AC3E}">
        <p14:creationId xmlns:p14="http://schemas.microsoft.com/office/powerpoint/2010/main" val="128751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7" y="7640"/>
            <a:ext cx="11744089" cy="1107996"/>
          </a:xfrm>
          <a:prstGeom prst="rect">
            <a:avLst/>
          </a:prstGeom>
          <a:noFill/>
        </p:spPr>
        <p:txBody>
          <a:bodyPr wrap="square" rtlCol="0">
            <a:spAutoFit/>
          </a:bodyPr>
          <a:lstStyle/>
          <a:p>
            <a:pPr algn="ctr"/>
            <a:r>
              <a:rPr lang="en-CA" sz="2000" b="1" dirty="0">
                <a:solidFill>
                  <a:srgbClr val="00B050"/>
                </a:solidFill>
              </a:rPr>
              <a:t>How to play:</a:t>
            </a:r>
          </a:p>
          <a:p>
            <a:pPr marL="285750" indent="-285750">
              <a:buFont typeface="Wingdings" panose="05000000000000000000" pitchFamily="2" charset="2"/>
              <a:buChar char="Ø"/>
            </a:pPr>
            <a:r>
              <a:rPr lang="en-CA" b="1" dirty="0">
                <a:solidFill>
                  <a:srgbClr val="00B050"/>
                </a:solidFill>
              </a:rPr>
              <a:t>(</a:t>
            </a:r>
            <a:r>
              <a:rPr lang="en-CA" b="1" dirty="0" err="1">
                <a:solidFill>
                  <a:srgbClr val="00B050"/>
                </a:solidFill>
              </a:rPr>
              <a:t>Decending</a:t>
            </a:r>
            <a:r>
              <a:rPr lang="en-CA" b="1" dirty="0">
                <a:solidFill>
                  <a:srgbClr val="00B050"/>
                </a:solidFill>
              </a:rPr>
              <a:t>) Triangles</a:t>
            </a:r>
          </a:p>
          <a:p>
            <a:pPr marL="742950" lvl="1" indent="-285750">
              <a:buFont typeface="Wingdings" panose="05000000000000000000" pitchFamily="2" charset="2"/>
              <a:buChar char="Ø"/>
            </a:pPr>
            <a:r>
              <a:rPr lang="en-CA" sz="1400" dirty="0"/>
              <a:t>Can play the breakout bearish (default approach) or bullish (reversal) depending on how the breakout occurs.</a:t>
            </a:r>
          </a:p>
          <a:p>
            <a:pPr marL="742950" lvl="1" indent="-285750">
              <a:buFont typeface="Wingdings" panose="05000000000000000000" pitchFamily="2" charset="2"/>
              <a:buChar char="Ø"/>
            </a:pPr>
            <a:r>
              <a:rPr lang="en-CA" sz="1400" dirty="0"/>
              <a:t>Ascending triangles are simply </a:t>
            </a:r>
            <a:r>
              <a:rPr lang="en-CA" sz="1400"/>
              <a:t>the opposite</a:t>
            </a:r>
            <a:endParaRPr lang="en-CA"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508" y="1233920"/>
            <a:ext cx="9134475"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368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7640"/>
            <a:ext cx="11501306" cy="6617196"/>
          </a:xfrm>
          <a:prstGeom prst="rect">
            <a:avLst/>
          </a:prstGeom>
          <a:noFill/>
        </p:spPr>
        <p:txBody>
          <a:bodyPr wrap="square" rtlCol="0">
            <a:spAutoFit/>
          </a:bodyPr>
          <a:lstStyle/>
          <a:p>
            <a:pPr algn="ctr"/>
            <a:r>
              <a:rPr lang="en-CA" sz="2800" b="1" dirty="0">
                <a:solidFill>
                  <a:srgbClr val="00B050"/>
                </a:solidFill>
              </a:rPr>
              <a:t>Other strategies:</a:t>
            </a:r>
          </a:p>
          <a:p>
            <a:pPr marL="285750" indent="-285750">
              <a:buFont typeface="Wingdings" panose="05000000000000000000" pitchFamily="2" charset="2"/>
              <a:buChar char="Ø"/>
            </a:pPr>
            <a:r>
              <a:rPr lang="en-CA" sz="2400" b="1" dirty="0">
                <a:solidFill>
                  <a:srgbClr val="00B050"/>
                </a:solidFill>
              </a:rPr>
              <a:t>Pre-market </a:t>
            </a:r>
            <a:r>
              <a:rPr lang="en-CA" sz="2400" b="1" dirty="0" err="1">
                <a:solidFill>
                  <a:srgbClr val="00B050"/>
                </a:solidFill>
              </a:rPr>
              <a:t>gappers</a:t>
            </a:r>
            <a:endParaRPr lang="en-CA" sz="2400" b="1" dirty="0">
              <a:solidFill>
                <a:srgbClr val="00B050"/>
              </a:solidFill>
            </a:endParaRPr>
          </a:p>
          <a:p>
            <a:pPr marL="742950" lvl="1" indent="-285750">
              <a:buFont typeface="Wingdings" panose="05000000000000000000" pitchFamily="2" charset="2"/>
              <a:buChar char="Ø"/>
            </a:pPr>
            <a:r>
              <a:rPr lang="en-CA" dirty="0"/>
              <a:t>When a stock gaps by at least 20%, has volume &gt;1M,  and is trending above the VWAP, look at it for a long from about 7:30am.</a:t>
            </a:r>
          </a:p>
          <a:p>
            <a:pPr marL="742950" lvl="1" indent="-285750">
              <a:buFont typeface="Wingdings" panose="05000000000000000000" pitchFamily="2" charset="2"/>
              <a:buChar char="Ø"/>
            </a:pPr>
            <a:r>
              <a:rPr lang="en-CA" dirty="0"/>
              <a:t>Stop-loss is VWAP, target is ???. Trades from the VWAP are great and can give awesome r:r</a:t>
            </a:r>
          </a:p>
          <a:p>
            <a:pPr marL="742950" lvl="1" indent="-285750">
              <a:buFont typeface="Wingdings" panose="05000000000000000000" pitchFamily="2" charset="2"/>
              <a:buChar char="Ø"/>
            </a:pPr>
            <a:r>
              <a:rPr lang="en-CA" dirty="0"/>
              <a:t>Always sell before the market opens and watch carefully around 9am (until 9:25) as there is usually a pullback.</a:t>
            </a:r>
          </a:p>
          <a:p>
            <a:pPr marL="742950" lvl="1" indent="-285750">
              <a:buFont typeface="Wingdings" panose="05000000000000000000" pitchFamily="2" charset="2"/>
              <a:buChar char="Ø"/>
            </a:pPr>
            <a:endParaRPr lang="en-CA" dirty="0"/>
          </a:p>
          <a:p>
            <a:pPr marL="285750" indent="-285750">
              <a:buFont typeface="Wingdings" panose="05000000000000000000" pitchFamily="2" charset="2"/>
              <a:buChar char="Ø"/>
            </a:pPr>
            <a:r>
              <a:rPr lang="en-CA" sz="2400" b="1" dirty="0">
                <a:solidFill>
                  <a:srgbClr val="00B050"/>
                </a:solidFill>
              </a:rPr>
              <a:t>200%+ low float gainers</a:t>
            </a:r>
          </a:p>
          <a:p>
            <a:pPr marL="742950" lvl="1" indent="-285750">
              <a:buFont typeface="Wingdings" panose="05000000000000000000" pitchFamily="2" charset="2"/>
              <a:buChar char="Ø"/>
            </a:pPr>
            <a:r>
              <a:rPr lang="en-CA" dirty="0"/>
              <a:t>When a stock shoots up 200%+  in regular trading on some news, the stock will often shoot up after market, even if it has dropped during the day. </a:t>
            </a:r>
          </a:p>
          <a:p>
            <a:pPr marL="742950" lvl="1" indent="-285750">
              <a:buFont typeface="Wingdings" panose="05000000000000000000" pitchFamily="2" charset="2"/>
              <a:buChar char="Ø"/>
            </a:pPr>
            <a:r>
              <a:rPr lang="en-CA" dirty="0"/>
              <a:t>The best pattern is when it shoots up, retraces some of the gains then </a:t>
            </a:r>
            <a:r>
              <a:rPr lang="en-CA" dirty="0" err="1"/>
              <a:t>flatlines</a:t>
            </a:r>
            <a:r>
              <a:rPr lang="en-CA" dirty="0"/>
              <a:t> for the last hour or two into the close. </a:t>
            </a:r>
          </a:p>
          <a:p>
            <a:pPr marL="742950" lvl="1" indent="-285750">
              <a:buFont typeface="Wingdings" panose="05000000000000000000" pitchFamily="2" charset="2"/>
              <a:buChar char="Ø"/>
            </a:pPr>
            <a:r>
              <a:rPr lang="en-CA" dirty="0"/>
              <a:t>Buy right before the close and hold for a few hours (until ~6pm) or even overnight</a:t>
            </a:r>
          </a:p>
          <a:p>
            <a:pPr marL="285750" indent="-285750">
              <a:buFont typeface="Wingdings" panose="05000000000000000000" pitchFamily="2" charset="2"/>
              <a:buChar char="Ø"/>
            </a:pPr>
            <a:r>
              <a:rPr lang="en-CA" sz="2400" b="1" dirty="0">
                <a:solidFill>
                  <a:srgbClr val="00B050"/>
                </a:solidFill>
              </a:rPr>
              <a:t>IPOs</a:t>
            </a:r>
          </a:p>
          <a:p>
            <a:pPr marL="742950" lvl="1" indent="-285750">
              <a:buFont typeface="Wingdings" panose="05000000000000000000" pitchFamily="2" charset="2"/>
              <a:buChar char="Ø"/>
            </a:pPr>
            <a:r>
              <a:rPr lang="en-CA" dirty="0"/>
              <a:t>Only buy on the following conditions:</a:t>
            </a:r>
          </a:p>
          <a:p>
            <a:pPr marL="1200150" lvl="2" indent="-285750">
              <a:buFont typeface="Wingdings" panose="05000000000000000000" pitchFamily="2" charset="2"/>
              <a:buChar char="Ø"/>
            </a:pPr>
            <a:r>
              <a:rPr lang="en-CA" dirty="0"/>
              <a:t>Open price is above the IPO strike price</a:t>
            </a:r>
          </a:p>
          <a:p>
            <a:pPr marL="1200150" lvl="2" indent="-285750">
              <a:buFont typeface="Wingdings" panose="05000000000000000000" pitchFamily="2" charset="2"/>
              <a:buChar char="Ø"/>
            </a:pPr>
            <a:r>
              <a:rPr lang="en-CA" dirty="0"/>
              <a:t>&gt;1M shares traded in the 1</a:t>
            </a:r>
            <a:r>
              <a:rPr lang="en-CA" baseline="30000" dirty="0"/>
              <a:t>st</a:t>
            </a:r>
            <a:r>
              <a:rPr lang="en-CA" dirty="0"/>
              <a:t> 2min</a:t>
            </a:r>
          </a:p>
          <a:p>
            <a:pPr marL="1200150" lvl="2" indent="-285750">
              <a:buFont typeface="Wingdings" panose="05000000000000000000" pitchFamily="2" charset="2"/>
              <a:buChar char="Ø"/>
            </a:pPr>
            <a:r>
              <a:rPr lang="en-CA" dirty="0"/>
              <a:t>Price sets a new high, then retraces (ideally no more than ~20%). This new high is your entry price.</a:t>
            </a:r>
          </a:p>
          <a:p>
            <a:pPr marL="742950" lvl="1" indent="-285750">
              <a:buFont typeface="Wingdings" panose="05000000000000000000" pitchFamily="2" charset="2"/>
              <a:buChar char="Ø"/>
            </a:pPr>
            <a:r>
              <a:rPr lang="en-CA" dirty="0"/>
              <a:t>Buy after the 1</a:t>
            </a:r>
            <a:r>
              <a:rPr lang="en-CA" baseline="30000" dirty="0"/>
              <a:t>st</a:t>
            </a:r>
            <a:r>
              <a:rPr lang="en-CA" dirty="0"/>
              <a:t> 5min when/if(!!) it hits a newer high over the entry price</a:t>
            </a:r>
          </a:p>
          <a:p>
            <a:pPr marL="742950" lvl="1" indent="-285750">
              <a:buFont typeface="Wingdings" panose="05000000000000000000" pitchFamily="2" charset="2"/>
              <a:buChar char="Ø"/>
            </a:pPr>
            <a:r>
              <a:rPr lang="en-CA" dirty="0"/>
              <a:t>Higher risk option: if the stock does not hit a new higher high after 5min but keeps going down, watch for the bottom and buy in on the reversal. Stop-loss will be the low of the day. 1</a:t>
            </a:r>
            <a:r>
              <a:rPr lang="en-CA" baseline="30000" dirty="0"/>
              <a:t>st</a:t>
            </a:r>
            <a:r>
              <a:rPr lang="en-CA" dirty="0"/>
              <a:t> target would be VWAP, 2</a:t>
            </a:r>
            <a:r>
              <a:rPr lang="en-CA" baseline="30000" dirty="0"/>
              <a:t>nd</a:t>
            </a:r>
            <a:r>
              <a:rPr lang="en-CA" dirty="0"/>
              <a:t> HOD, 3</a:t>
            </a:r>
            <a:r>
              <a:rPr lang="en-CA" baseline="30000" dirty="0"/>
              <a:t>rd</a:t>
            </a:r>
            <a:r>
              <a:rPr lang="en-CA" dirty="0"/>
              <a:t> ???</a:t>
            </a:r>
          </a:p>
          <a:p>
            <a:pPr marL="742950" lvl="1" indent="-285750">
              <a:buFont typeface="Wingdings" panose="05000000000000000000" pitchFamily="2" charset="2"/>
              <a:buChar char="Ø"/>
            </a:pPr>
            <a:endParaRPr lang="en-CA" dirty="0"/>
          </a:p>
        </p:txBody>
      </p:sp>
    </p:spTree>
    <p:extLst>
      <p:ext uri="{BB962C8B-B14F-4D97-AF65-F5344CB8AC3E}">
        <p14:creationId xmlns:p14="http://schemas.microsoft.com/office/powerpoint/2010/main" val="3548270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585648</TotalTime>
  <Words>2157</Words>
  <Application>Microsoft Office PowerPoint</Application>
  <PresentationFormat>Widescreen</PresentationFormat>
  <Paragraphs>322</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Rounded MT Bold</vt:lpstr>
      <vt:lpstr>Calibri</vt:lpstr>
      <vt:lpstr>Calibri Light</vt:lpstr>
      <vt:lpstr>Forte</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Donnelly</dc:creator>
  <cp:lastModifiedBy>Michael Baehr</cp:lastModifiedBy>
  <cp:revision>2357</cp:revision>
  <cp:lastPrinted>2018-11-21T15:27:55Z</cp:lastPrinted>
  <dcterms:created xsi:type="dcterms:W3CDTF">2017-06-27T15:49:32Z</dcterms:created>
  <dcterms:modified xsi:type="dcterms:W3CDTF">2020-05-12T23:46:11Z</dcterms:modified>
</cp:coreProperties>
</file>